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9" r:id="rId2"/>
  </p:sldMasterIdLst>
  <p:notesMasterIdLst>
    <p:notesMasterId r:id="rId44"/>
  </p:notesMasterIdLst>
  <p:handoutMasterIdLst>
    <p:handoutMasterId r:id="rId45"/>
  </p:handoutMasterIdLst>
  <p:sldIdLst>
    <p:sldId id="519" r:id="rId3"/>
    <p:sldId id="560" r:id="rId4"/>
    <p:sldId id="508" r:id="rId5"/>
    <p:sldId id="461" r:id="rId6"/>
    <p:sldId id="561" r:id="rId7"/>
    <p:sldId id="447" r:id="rId8"/>
    <p:sldId id="506" r:id="rId9"/>
    <p:sldId id="564" r:id="rId10"/>
    <p:sldId id="523" r:id="rId11"/>
    <p:sldId id="563" r:id="rId12"/>
    <p:sldId id="450" r:id="rId13"/>
    <p:sldId id="510" r:id="rId14"/>
    <p:sldId id="511" r:id="rId15"/>
    <p:sldId id="530" r:id="rId16"/>
    <p:sldId id="513" r:id="rId17"/>
    <p:sldId id="516" r:id="rId18"/>
    <p:sldId id="514" r:id="rId19"/>
    <p:sldId id="515" r:id="rId20"/>
    <p:sldId id="455" r:id="rId21"/>
    <p:sldId id="570" r:id="rId22"/>
    <p:sldId id="571" r:id="rId23"/>
    <p:sldId id="572" r:id="rId24"/>
    <p:sldId id="573" r:id="rId25"/>
    <p:sldId id="574" r:id="rId26"/>
    <p:sldId id="575" r:id="rId27"/>
    <p:sldId id="456" r:id="rId28"/>
    <p:sldId id="464" r:id="rId29"/>
    <p:sldId id="533" r:id="rId30"/>
    <p:sldId id="457" r:id="rId31"/>
    <p:sldId id="534" r:id="rId32"/>
    <p:sldId id="517" r:id="rId33"/>
    <p:sldId id="535" r:id="rId34"/>
    <p:sldId id="539" r:id="rId35"/>
    <p:sldId id="576" r:id="rId36"/>
    <p:sldId id="577" r:id="rId37"/>
    <p:sldId id="578" r:id="rId38"/>
    <p:sldId id="582" r:id="rId39"/>
    <p:sldId id="579" r:id="rId40"/>
    <p:sldId id="580" r:id="rId41"/>
    <p:sldId id="581" r:id="rId42"/>
    <p:sldId id="509" r:id="rId43"/>
  </p:sldIdLst>
  <p:sldSz cx="9144000" cy="6858000" type="screen4x3"/>
  <p:notesSz cx="6669088" cy="9926638"/>
  <p:defaultTextStyle>
    <a:defPPr>
      <a:defRPr lang="pl-PL"/>
    </a:defPPr>
    <a:lvl1pPr marL="0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2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19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94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66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39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12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85" algn="l" defTabSz="9139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1CCF10A-82FD-4487-9618-5EAF43630015}">
          <p14:sldIdLst>
            <p14:sldId id="519"/>
            <p14:sldId id="560"/>
            <p14:sldId id="508"/>
            <p14:sldId id="461"/>
            <p14:sldId id="561"/>
            <p14:sldId id="447"/>
            <p14:sldId id="506"/>
            <p14:sldId id="564"/>
            <p14:sldId id="523"/>
            <p14:sldId id="563"/>
            <p14:sldId id="450"/>
            <p14:sldId id="510"/>
            <p14:sldId id="511"/>
            <p14:sldId id="530"/>
            <p14:sldId id="513"/>
            <p14:sldId id="516"/>
            <p14:sldId id="514"/>
            <p14:sldId id="515"/>
            <p14:sldId id="455"/>
            <p14:sldId id="570"/>
            <p14:sldId id="571"/>
            <p14:sldId id="572"/>
            <p14:sldId id="573"/>
            <p14:sldId id="574"/>
            <p14:sldId id="575"/>
            <p14:sldId id="456"/>
            <p14:sldId id="464"/>
            <p14:sldId id="533"/>
            <p14:sldId id="457"/>
            <p14:sldId id="534"/>
            <p14:sldId id="517"/>
            <p14:sldId id="535"/>
            <p14:sldId id="539"/>
            <p14:sldId id="576"/>
            <p14:sldId id="577"/>
            <p14:sldId id="578"/>
            <p14:sldId id="582"/>
            <p14:sldId id="579"/>
            <p14:sldId id="580"/>
            <p14:sldId id="581"/>
            <p14:sldId id="5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4F5"/>
    <a:srgbClr val="FF6600"/>
    <a:srgbClr val="ECB11C"/>
    <a:srgbClr val="DF9129"/>
    <a:srgbClr val="21C197"/>
    <a:srgbClr val="E07D40"/>
    <a:srgbClr val="D6ECEE"/>
    <a:srgbClr val="57E3BE"/>
    <a:srgbClr val="D5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412" autoAdjust="0"/>
  </p:normalViewPr>
  <p:slideViewPr>
    <p:cSldViewPr>
      <p:cViewPr varScale="1">
        <p:scale>
          <a:sx n="97" d="100"/>
          <a:sy n="97" d="100"/>
        </p:scale>
        <p:origin x="906" y="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-33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4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A4403-5724-4E5F-9A67-91AE4A18E1FC}" type="doc">
      <dgm:prSet loTypeId="urn:microsoft.com/office/officeart/2005/8/layout/chevron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EA19C772-B145-4BB5-9E1F-7B05093A61E6}">
      <dgm:prSet phldrT="[Tekst]" custT="1"/>
      <dgm:spPr>
        <a:solidFill>
          <a:srgbClr val="F79821"/>
        </a:solidFill>
        <a:ln>
          <a:noFill/>
        </a:ln>
      </dgm:spPr>
      <dgm:t>
        <a:bodyPr/>
        <a:lstStyle/>
        <a:p>
          <a:r>
            <a:rPr lang="pl-PL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Planowanie</a:t>
          </a:r>
          <a:endParaRPr lang="pl-PL" sz="11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50B6E66A-732F-4547-9028-B374B683F468}" type="parTrans" cxnId="{793DA128-8A99-422A-8D98-5E181BA7EB85}">
      <dgm:prSet/>
      <dgm:spPr/>
      <dgm:t>
        <a:bodyPr/>
        <a:lstStyle/>
        <a:p>
          <a:endParaRPr lang="pl-PL"/>
        </a:p>
      </dgm:t>
    </dgm:pt>
    <dgm:pt modelId="{F46309C4-7A31-4BB4-A730-2BCEDDBFEA60}" type="sibTrans" cxnId="{793DA128-8A99-422A-8D98-5E181BA7EB85}">
      <dgm:prSet/>
      <dgm:spPr/>
      <dgm:t>
        <a:bodyPr/>
        <a:lstStyle/>
        <a:p>
          <a:endParaRPr lang="pl-PL"/>
        </a:p>
      </dgm:t>
    </dgm:pt>
    <dgm:pt modelId="{00F128CB-F25D-4004-A087-F0A5945E7DC2}">
      <dgm:prSet phldrT="[Tekst]" custT="1"/>
      <dgm:spPr>
        <a:ln>
          <a:noFill/>
        </a:ln>
      </dgm:spPr>
      <dgm:t>
        <a:bodyPr/>
        <a:lstStyle/>
        <a:p>
          <a:r>
            <a:rPr lang="pl-PL" altLang="pl-PL" sz="20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powiadomienie termin i miejsce (14 dni)</a:t>
          </a:r>
          <a:endParaRPr lang="pl-PL" sz="20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F4792886-0767-437F-971F-AAFDD586B569}" type="parTrans" cxnId="{87C018C0-3094-4B82-B485-79B85C0661E5}">
      <dgm:prSet/>
      <dgm:spPr/>
      <dgm:t>
        <a:bodyPr/>
        <a:lstStyle/>
        <a:p>
          <a:endParaRPr lang="pl-PL"/>
        </a:p>
      </dgm:t>
    </dgm:pt>
    <dgm:pt modelId="{5983FED4-76B2-4BF3-9254-03DCF163E481}" type="sibTrans" cxnId="{87C018C0-3094-4B82-B485-79B85C0661E5}">
      <dgm:prSet/>
      <dgm:spPr/>
      <dgm:t>
        <a:bodyPr/>
        <a:lstStyle/>
        <a:p>
          <a:endParaRPr lang="pl-PL"/>
        </a:p>
      </dgm:t>
    </dgm:pt>
    <dgm:pt modelId="{80E1175D-8FE5-4DDF-B49F-A397909DF391}">
      <dgm:prSet phldrT="[Tekst]" custT="1"/>
      <dgm:spPr>
        <a:ln>
          <a:noFill/>
        </a:ln>
      </dgm:spPr>
      <dgm:t>
        <a:bodyPr/>
        <a:lstStyle/>
        <a:p>
          <a:r>
            <a:rPr lang="pl-PL" sz="20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wstępna analiza, opracowanie programu</a:t>
          </a:r>
          <a:endParaRPr lang="pl-PL" sz="20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598D713E-3EC2-44CD-99BD-44D7FA95B85C}" type="parTrans" cxnId="{382CAE14-7961-42B3-ADF6-7D33559DB1EB}">
      <dgm:prSet/>
      <dgm:spPr/>
      <dgm:t>
        <a:bodyPr/>
        <a:lstStyle/>
        <a:p>
          <a:endParaRPr lang="pl-PL"/>
        </a:p>
      </dgm:t>
    </dgm:pt>
    <dgm:pt modelId="{D3CC97D5-50D3-4337-9613-2401AF09290A}" type="sibTrans" cxnId="{382CAE14-7961-42B3-ADF6-7D33559DB1EB}">
      <dgm:prSet/>
      <dgm:spPr/>
      <dgm:t>
        <a:bodyPr/>
        <a:lstStyle/>
        <a:p>
          <a:endParaRPr lang="pl-PL"/>
        </a:p>
      </dgm:t>
    </dgm:pt>
    <dgm:pt modelId="{3DE47807-05EC-46BB-902D-9ECBA07D8A41}">
      <dgm:prSet phldrT="[Tekst]" custT="1"/>
      <dgm:spPr>
        <a:solidFill>
          <a:srgbClr val="F5886F"/>
        </a:solidFill>
        <a:ln>
          <a:noFill/>
        </a:ln>
      </dgm:spPr>
      <dgm:t>
        <a:bodyPr/>
        <a:lstStyle/>
        <a:p>
          <a:r>
            <a:rPr lang="pl-PL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Realizacja</a:t>
          </a:r>
          <a:endParaRPr lang="pl-PL" sz="11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F1B59C51-52FE-4928-B5E0-B05439F141EA}" type="parTrans" cxnId="{C3C77124-074B-47C4-8C0D-B9E6CD2960E6}">
      <dgm:prSet/>
      <dgm:spPr/>
      <dgm:t>
        <a:bodyPr/>
        <a:lstStyle/>
        <a:p>
          <a:endParaRPr lang="pl-PL"/>
        </a:p>
      </dgm:t>
    </dgm:pt>
    <dgm:pt modelId="{6DCB98A1-7315-4552-A06B-492E700E7810}" type="sibTrans" cxnId="{C3C77124-074B-47C4-8C0D-B9E6CD2960E6}">
      <dgm:prSet/>
      <dgm:spPr/>
      <dgm:t>
        <a:bodyPr/>
        <a:lstStyle/>
        <a:p>
          <a:endParaRPr lang="pl-PL"/>
        </a:p>
      </dgm:t>
    </dgm:pt>
    <dgm:pt modelId="{8C600910-B67C-4C05-9E6A-2E62C5E113D0}">
      <dgm:prSet phldrT="[Tekst]" custT="1"/>
      <dgm:spPr>
        <a:ln>
          <a:noFill/>
        </a:ln>
      </dgm:spPr>
      <dgm:t>
        <a:bodyPr/>
        <a:lstStyle/>
        <a:p>
          <a:r>
            <a:rPr lang="pl-PL" altLang="pl-PL" sz="20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zapisy, dokumenty, stwierdzenia faktów</a:t>
          </a:r>
          <a:endParaRPr lang="pl-PL" sz="20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B54B007B-AF54-4032-8178-07C4E8DCC8E7}" type="parTrans" cxnId="{92F9633D-C4D8-4BD8-8F73-F4F037BDC225}">
      <dgm:prSet/>
      <dgm:spPr/>
      <dgm:t>
        <a:bodyPr/>
        <a:lstStyle/>
        <a:p>
          <a:endParaRPr lang="pl-PL"/>
        </a:p>
      </dgm:t>
    </dgm:pt>
    <dgm:pt modelId="{3BE4D804-00EA-4392-A872-4B40A8B8963E}" type="sibTrans" cxnId="{92F9633D-C4D8-4BD8-8F73-F4F037BDC225}">
      <dgm:prSet/>
      <dgm:spPr/>
      <dgm:t>
        <a:bodyPr/>
        <a:lstStyle/>
        <a:p>
          <a:endParaRPr lang="pl-PL"/>
        </a:p>
      </dgm:t>
    </dgm:pt>
    <dgm:pt modelId="{A4DCC6E8-41D3-4A2C-BB61-B7249BA16236}">
      <dgm:prSet phldrT="[Tekst]" custT="1"/>
      <dgm:spPr>
        <a:ln>
          <a:noFill/>
        </a:ln>
      </dgm:spPr>
      <dgm:t>
        <a:bodyPr/>
        <a:lstStyle/>
        <a:p>
          <a:r>
            <a:rPr lang="pl-PL" altLang="pl-PL" sz="20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wnioski z obserwacji i rozmów, oświadczenia</a:t>
          </a:r>
          <a:endParaRPr lang="pl-PL" sz="20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960DC486-55BB-4FAF-9A13-B43A78D30766}" type="parTrans" cxnId="{9AB1DE35-19F8-469D-8417-4B999458966D}">
      <dgm:prSet/>
      <dgm:spPr/>
      <dgm:t>
        <a:bodyPr/>
        <a:lstStyle/>
        <a:p>
          <a:endParaRPr lang="pl-PL"/>
        </a:p>
      </dgm:t>
    </dgm:pt>
    <dgm:pt modelId="{81042308-122E-4C9A-9E95-937B74AD2477}" type="sibTrans" cxnId="{9AB1DE35-19F8-469D-8417-4B999458966D}">
      <dgm:prSet/>
      <dgm:spPr/>
      <dgm:t>
        <a:bodyPr/>
        <a:lstStyle/>
        <a:p>
          <a:endParaRPr lang="pl-PL"/>
        </a:p>
      </dgm:t>
    </dgm:pt>
    <dgm:pt modelId="{BF092D51-B0A8-4A58-A095-85C6206E8F34}">
      <dgm:prSet phldrT="[Tekst]" custT="1"/>
      <dgm:spPr>
        <a:solidFill>
          <a:srgbClr val="F0CB68"/>
        </a:solidFill>
        <a:ln>
          <a:noFill/>
        </a:ln>
      </dgm:spPr>
      <dgm:t>
        <a:bodyPr/>
        <a:lstStyle/>
        <a:p>
          <a:r>
            <a:rPr lang="pl-PL" sz="11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Wyniki</a:t>
          </a:r>
          <a:endParaRPr lang="pl-PL" sz="11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6D649BBC-E765-47FF-B741-76AA932FC053}" type="parTrans" cxnId="{0766390E-7FAD-4285-B8DA-A55DA917648F}">
      <dgm:prSet/>
      <dgm:spPr/>
      <dgm:t>
        <a:bodyPr/>
        <a:lstStyle/>
        <a:p>
          <a:endParaRPr lang="pl-PL"/>
        </a:p>
      </dgm:t>
    </dgm:pt>
    <dgm:pt modelId="{069608FF-481D-4CD9-B5E6-04C1ADA0C99A}" type="sibTrans" cxnId="{0766390E-7FAD-4285-B8DA-A55DA917648F}">
      <dgm:prSet/>
      <dgm:spPr/>
      <dgm:t>
        <a:bodyPr/>
        <a:lstStyle/>
        <a:p>
          <a:endParaRPr lang="pl-PL"/>
        </a:p>
      </dgm:t>
    </dgm:pt>
    <dgm:pt modelId="{A90DEBE7-4759-4045-B275-606D80EE35C8}">
      <dgm:prSet phldrT="[Tekst]" custT="1"/>
      <dgm:spPr>
        <a:ln>
          <a:noFill/>
        </a:ln>
      </dgm:spPr>
      <dgm:t>
        <a:bodyPr/>
        <a:lstStyle/>
        <a:p>
          <a:r>
            <a:rPr lang="pl-PL" sz="20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raportowanie </a:t>
          </a:r>
          <a:endParaRPr lang="pl-PL" sz="2000" b="1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E7697AB7-4ACB-4D90-9651-C4CC89630123}" type="parTrans" cxnId="{5A1A20C9-9E2E-4B9E-97C9-6F6B4D37E2BA}">
      <dgm:prSet/>
      <dgm:spPr/>
      <dgm:t>
        <a:bodyPr/>
        <a:lstStyle/>
        <a:p>
          <a:endParaRPr lang="pl-PL"/>
        </a:p>
      </dgm:t>
    </dgm:pt>
    <dgm:pt modelId="{C6CA3876-35A4-4C2A-A39C-6EFF2FAEBBFA}" type="sibTrans" cxnId="{5A1A20C9-9E2E-4B9E-97C9-6F6B4D37E2BA}">
      <dgm:prSet/>
      <dgm:spPr/>
      <dgm:t>
        <a:bodyPr/>
        <a:lstStyle/>
        <a:p>
          <a:endParaRPr lang="pl-PL"/>
        </a:p>
      </dgm:t>
    </dgm:pt>
    <dgm:pt modelId="{810469FE-A748-4401-9335-8F14FCEBD0C5}">
      <dgm:prSet phldrT="[Tekst]" custT="1"/>
      <dgm:spPr>
        <a:solidFill>
          <a:srgbClr val="494F59"/>
        </a:solidFill>
        <a:ln>
          <a:noFill/>
        </a:ln>
      </dgm:spPr>
      <dgm:t>
        <a:bodyPr/>
        <a:lstStyle/>
        <a:p>
          <a:r>
            <a:rPr lang="pl-PL" sz="11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Korekta</a:t>
          </a:r>
          <a:r>
            <a:rPr lang="pl-PL" sz="18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pl-PL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8E76DA0B-16F6-43A5-A1B4-CB4CA325698F}" type="parTrans" cxnId="{23341B70-B358-4C97-BC83-6188A9AD7785}">
      <dgm:prSet/>
      <dgm:spPr/>
      <dgm:t>
        <a:bodyPr/>
        <a:lstStyle/>
        <a:p>
          <a:endParaRPr lang="pl-PL"/>
        </a:p>
      </dgm:t>
    </dgm:pt>
    <dgm:pt modelId="{20FA5420-CF68-44CE-B28C-9DAB9F874E31}" type="sibTrans" cxnId="{23341B70-B358-4C97-BC83-6188A9AD7785}">
      <dgm:prSet/>
      <dgm:spPr/>
      <dgm:t>
        <a:bodyPr/>
        <a:lstStyle/>
        <a:p>
          <a:endParaRPr lang="pl-PL"/>
        </a:p>
      </dgm:t>
    </dgm:pt>
    <dgm:pt modelId="{DD453CCA-477E-4A3F-AD69-FD43F46FB449}">
      <dgm:prSet custT="1"/>
      <dgm:spPr/>
      <dgm:t>
        <a:bodyPr/>
        <a:lstStyle/>
        <a:p>
          <a:r>
            <a:rPr lang="pl-PL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postępowanie wyjaśniające i działania korygujące </a:t>
          </a:r>
          <a:endParaRPr lang="pl-PL" sz="2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gm:t>
    </dgm:pt>
    <dgm:pt modelId="{BE6CB01E-E9EC-43B0-B508-FC05329A92B5}" type="parTrans" cxnId="{FBD4283E-01E9-4331-B083-E96799563D7C}">
      <dgm:prSet/>
      <dgm:spPr/>
      <dgm:t>
        <a:bodyPr/>
        <a:lstStyle/>
        <a:p>
          <a:endParaRPr lang="pl-PL"/>
        </a:p>
      </dgm:t>
    </dgm:pt>
    <dgm:pt modelId="{955D8307-1A8E-4B8B-A4F7-3CA888EB4D9A}" type="sibTrans" cxnId="{FBD4283E-01E9-4331-B083-E96799563D7C}">
      <dgm:prSet/>
      <dgm:spPr/>
      <dgm:t>
        <a:bodyPr/>
        <a:lstStyle/>
        <a:p>
          <a:endParaRPr lang="pl-PL"/>
        </a:p>
      </dgm:t>
    </dgm:pt>
    <dgm:pt modelId="{74842D05-4A1F-4B90-BA54-CA9AF4FC939A}" type="pres">
      <dgm:prSet presAssocID="{A98A4403-5724-4E5F-9A67-91AE4A18E1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FA4EB79-3696-47E5-9E19-9B3636D97841}" type="pres">
      <dgm:prSet presAssocID="{EA19C772-B145-4BB5-9E1F-7B05093A61E6}" presName="composite" presStyleCnt="0"/>
      <dgm:spPr/>
    </dgm:pt>
    <dgm:pt modelId="{E5E968BF-747A-4DED-93A4-12080986EB27}" type="pres">
      <dgm:prSet presAssocID="{EA19C772-B145-4BB5-9E1F-7B05093A61E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DFD3C3-4FC6-4EF8-ADA0-312C4257C003}" type="pres">
      <dgm:prSet presAssocID="{EA19C772-B145-4BB5-9E1F-7B05093A61E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19FEEF-FBC0-4F47-9726-188EC62865F6}" type="pres">
      <dgm:prSet presAssocID="{F46309C4-7A31-4BB4-A730-2BCEDDBFEA60}" presName="sp" presStyleCnt="0"/>
      <dgm:spPr/>
    </dgm:pt>
    <dgm:pt modelId="{9AE25A10-A42C-46FD-A6D7-836782D2A897}" type="pres">
      <dgm:prSet presAssocID="{3DE47807-05EC-46BB-902D-9ECBA07D8A41}" presName="composite" presStyleCnt="0"/>
      <dgm:spPr/>
    </dgm:pt>
    <dgm:pt modelId="{384B707E-47F0-4B86-8BF8-8D0E851E0034}" type="pres">
      <dgm:prSet presAssocID="{3DE47807-05EC-46BB-902D-9ECBA07D8A4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3EA389-2E98-435F-8756-A52962CF1C06}" type="pres">
      <dgm:prSet presAssocID="{3DE47807-05EC-46BB-902D-9ECBA07D8A4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E8F904-41F9-406B-A04A-1AC8D0A95870}" type="pres">
      <dgm:prSet presAssocID="{6DCB98A1-7315-4552-A06B-492E700E7810}" presName="sp" presStyleCnt="0"/>
      <dgm:spPr/>
    </dgm:pt>
    <dgm:pt modelId="{09281129-EC7A-43EE-8551-5E281B81B57F}" type="pres">
      <dgm:prSet presAssocID="{BF092D51-B0A8-4A58-A095-85C6206E8F34}" presName="composite" presStyleCnt="0"/>
      <dgm:spPr/>
    </dgm:pt>
    <dgm:pt modelId="{6C25B6FD-E039-4061-9E3B-5F9A2B6D2F15}" type="pres">
      <dgm:prSet presAssocID="{BF092D51-B0A8-4A58-A095-85C6206E8F3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E7CC2F-3D86-494B-97F6-C136D3F1E4F0}" type="pres">
      <dgm:prSet presAssocID="{BF092D51-B0A8-4A58-A095-85C6206E8F3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A7DDBF-4169-4F30-9ABA-733237DBA639}" type="pres">
      <dgm:prSet presAssocID="{069608FF-481D-4CD9-B5E6-04C1ADA0C99A}" presName="sp" presStyleCnt="0"/>
      <dgm:spPr/>
    </dgm:pt>
    <dgm:pt modelId="{34D6CAB0-70BC-49D5-B6B5-68B81E1B813C}" type="pres">
      <dgm:prSet presAssocID="{810469FE-A748-4401-9335-8F14FCEBD0C5}" presName="composite" presStyleCnt="0"/>
      <dgm:spPr/>
    </dgm:pt>
    <dgm:pt modelId="{15EC6F49-AE79-459F-9CCB-31FCB27628CD}" type="pres">
      <dgm:prSet presAssocID="{810469FE-A748-4401-9335-8F14FCEBD0C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08D589-D22B-4329-ADC5-948B4CD2499E}" type="pres">
      <dgm:prSet presAssocID="{810469FE-A748-4401-9335-8F14FCEBD0C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B82ECB7-EE40-45DA-96C2-E08E3D87186B}" type="presOf" srcId="{A98A4403-5724-4E5F-9A67-91AE4A18E1FC}" destId="{74842D05-4A1F-4B90-BA54-CA9AF4FC939A}" srcOrd="0" destOrd="0" presId="urn:microsoft.com/office/officeart/2005/8/layout/chevron2"/>
    <dgm:cxn modelId="{DB618B10-5C77-469A-BB97-956A8AB1A768}" type="presOf" srcId="{8C600910-B67C-4C05-9E6A-2E62C5E113D0}" destId="{5C3EA389-2E98-435F-8756-A52962CF1C06}" srcOrd="0" destOrd="0" presId="urn:microsoft.com/office/officeart/2005/8/layout/chevron2"/>
    <dgm:cxn modelId="{5A1A20C9-9E2E-4B9E-97C9-6F6B4D37E2BA}" srcId="{BF092D51-B0A8-4A58-A095-85C6206E8F34}" destId="{A90DEBE7-4759-4045-B275-606D80EE35C8}" srcOrd="0" destOrd="0" parTransId="{E7697AB7-4ACB-4D90-9651-C4CC89630123}" sibTransId="{C6CA3876-35A4-4C2A-A39C-6EFF2FAEBBFA}"/>
    <dgm:cxn modelId="{A00532CE-E370-44B4-93EA-A46EA76EBC9E}" type="presOf" srcId="{3DE47807-05EC-46BB-902D-9ECBA07D8A41}" destId="{384B707E-47F0-4B86-8BF8-8D0E851E0034}" srcOrd="0" destOrd="0" presId="urn:microsoft.com/office/officeart/2005/8/layout/chevron2"/>
    <dgm:cxn modelId="{382CAE14-7961-42B3-ADF6-7D33559DB1EB}" srcId="{EA19C772-B145-4BB5-9E1F-7B05093A61E6}" destId="{80E1175D-8FE5-4DDF-B49F-A397909DF391}" srcOrd="1" destOrd="0" parTransId="{598D713E-3EC2-44CD-99BD-44D7FA95B85C}" sibTransId="{D3CC97D5-50D3-4337-9613-2401AF09290A}"/>
    <dgm:cxn modelId="{828CD1B7-BECB-4366-B3E6-4BC2970C3344}" type="presOf" srcId="{BF092D51-B0A8-4A58-A095-85C6206E8F34}" destId="{6C25B6FD-E039-4061-9E3B-5F9A2B6D2F15}" srcOrd="0" destOrd="0" presId="urn:microsoft.com/office/officeart/2005/8/layout/chevron2"/>
    <dgm:cxn modelId="{23341B70-B358-4C97-BC83-6188A9AD7785}" srcId="{A98A4403-5724-4E5F-9A67-91AE4A18E1FC}" destId="{810469FE-A748-4401-9335-8F14FCEBD0C5}" srcOrd="3" destOrd="0" parTransId="{8E76DA0B-16F6-43A5-A1B4-CB4CA325698F}" sibTransId="{20FA5420-CF68-44CE-B28C-9DAB9F874E31}"/>
    <dgm:cxn modelId="{D0C6B0AA-9A42-49A5-AEA0-50FD97A69FDB}" type="presOf" srcId="{00F128CB-F25D-4004-A087-F0A5945E7DC2}" destId="{31DFD3C3-4FC6-4EF8-ADA0-312C4257C003}" srcOrd="0" destOrd="0" presId="urn:microsoft.com/office/officeart/2005/8/layout/chevron2"/>
    <dgm:cxn modelId="{C3C77124-074B-47C4-8C0D-B9E6CD2960E6}" srcId="{A98A4403-5724-4E5F-9A67-91AE4A18E1FC}" destId="{3DE47807-05EC-46BB-902D-9ECBA07D8A41}" srcOrd="1" destOrd="0" parTransId="{F1B59C51-52FE-4928-B5E0-B05439F141EA}" sibTransId="{6DCB98A1-7315-4552-A06B-492E700E7810}"/>
    <dgm:cxn modelId="{9C9B95EB-F42D-4EC5-803A-096B1388133A}" type="presOf" srcId="{810469FE-A748-4401-9335-8F14FCEBD0C5}" destId="{15EC6F49-AE79-459F-9CCB-31FCB27628CD}" srcOrd="0" destOrd="0" presId="urn:microsoft.com/office/officeart/2005/8/layout/chevron2"/>
    <dgm:cxn modelId="{C2BDBE78-1F89-438C-8D6D-59593746B14E}" type="presOf" srcId="{EA19C772-B145-4BB5-9E1F-7B05093A61E6}" destId="{E5E968BF-747A-4DED-93A4-12080986EB27}" srcOrd="0" destOrd="0" presId="urn:microsoft.com/office/officeart/2005/8/layout/chevron2"/>
    <dgm:cxn modelId="{793DA128-8A99-422A-8D98-5E181BA7EB85}" srcId="{A98A4403-5724-4E5F-9A67-91AE4A18E1FC}" destId="{EA19C772-B145-4BB5-9E1F-7B05093A61E6}" srcOrd="0" destOrd="0" parTransId="{50B6E66A-732F-4547-9028-B374B683F468}" sibTransId="{F46309C4-7A31-4BB4-A730-2BCEDDBFEA60}"/>
    <dgm:cxn modelId="{3709C6C8-4954-4759-881A-A78FDAF0C0C5}" type="presOf" srcId="{A4DCC6E8-41D3-4A2C-BB61-B7249BA16236}" destId="{5C3EA389-2E98-435F-8756-A52962CF1C06}" srcOrd="0" destOrd="1" presId="urn:microsoft.com/office/officeart/2005/8/layout/chevron2"/>
    <dgm:cxn modelId="{92F9633D-C4D8-4BD8-8F73-F4F037BDC225}" srcId="{3DE47807-05EC-46BB-902D-9ECBA07D8A41}" destId="{8C600910-B67C-4C05-9E6A-2E62C5E113D0}" srcOrd="0" destOrd="0" parTransId="{B54B007B-AF54-4032-8178-07C4E8DCC8E7}" sibTransId="{3BE4D804-00EA-4392-A872-4B40A8B8963E}"/>
    <dgm:cxn modelId="{051DC57D-A24B-4260-BEF1-26F41A82AD1B}" type="presOf" srcId="{A90DEBE7-4759-4045-B275-606D80EE35C8}" destId="{8FE7CC2F-3D86-494B-97F6-C136D3F1E4F0}" srcOrd="0" destOrd="0" presId="urn:microsoft.com/office/officeart/2005/8/layout/chevron2"/>
    <dgm:cxn modelId="{9AB1DE35-19F8-469D-8417-4B999458966D}" srcId="{3DE47807-05EC-46BB-902D-9ECBA07D8A41}" destId="{A4DCC6E8-41D3-4A2C-BB61-B7249BA16236}" srcOrd="1" destOrd="0" parTransId="{960DC486-55BB-4FAF-9A13-B43A78D30766}" sibTransId="{81042308-122E-4C9A-9E95-937B74AD2477}"/>
    <dgm:cxn modelId="{87C018C0-3094-4B82-B485-79B85C0661E5}" srcId="{EA19C772-B145-4BB5-9E1F-7B05093A61E6}" destId="{00F128CB-F25D-4004-A087-F0A5945E7DC2}" srcOrd="0" destOrd="0" parTransId="{F4792886-0767-437F-971F-AAFDD586B569}" sibTransId="{5983FED4-76B2-4BF3-9254-03DCF163E481}"/>
    <dgm:cxn modelId="{FBD4283E-01E9-4331-B083-E96799563D7C}" srcId="{810469FE-A748-4401-9335-8F14FCEBD0C5}" destId="{DD453CCA-477E-4A3F-AD69-FD43F46FB449}" srcOrd="0" destOrd="0" parTransId="{BE6CB01E-E9EC-43B0-B508-FC05329A92B5}" sibTransId="{955D8307-1A8E-4B8B-A4F7-3CA888EB4D9A}"/>
    <dgm:cxn modelId="{1690E83F-930B-435E-8BAD-5E3473FFF3A2}" type="presOf" srcId="{DD453CCA-477E-4A3F-AD69-FD43F46FB449}" destId="{E208D589-D22B-4329-ADC5-948B4CD2499E}" srcOrd="0" destOrd="0" presId="urn:microsoft.com/office/officeart/2005/8/layout/chevron2"/>
    <dgm:cxn modelId="{0766390E-7FAD-4285-B8DA-A55DA917648F}" srcId="{A98A4403-5724-4E5F-9A67-91AE4A18E1FC}" destId="{BF092D51-B0A8-4A58-A095-85C6206E8F34}" srcOrd="2" destOrd="0" parTransId="{6D649BBC-E765-47FF-B741-76AA932FC053}" sibTransId="{069608FF-481D-4CD9-B5E6-04C1ADA0C99A}"/>
    <dgm:cxn modelId="{947B460A-CEE5-42BC-89FA-33E9D6FC95BA}" type="presOf" srcId="{80E1175D-8FE5-4DDF-B49F-A397909DF391}" destId="{31DFD3C3-4FC6-4EF8-ADA0-312C4257C003}" srcOrd="0" destOrd="1" presId="urn:microsoft.com/office/officeart/2005/8/layout/chevron2"/>
    <dgm:cxn modelId="{D6050F7F-1405-4BCF-BE94-AAA662D41661}" type="presParOf" srcId="{74842D05-4A1F-4B90-BA54-CA9AF4FC939A}" destId="{AFA4EB79-3696-47E5-9E19-9B3636D97841}" srcOrd="0" destOrd="0" presId="urn:microsoft.com/office/officeart/2005/8/layout/chevron2"/>
    <dgm:cxn modelId="{09F32489-A6A9-4E25-9AD1-AAA13E667096}" type="presParOf" srcId="{AFA4EB79-3696-47E5-9E19-9B3636D97841}" destId="{E5E968BF-747A-4DED-93A4-12080986EB27}" srcOrd="0" destOrd="0" presId="urn:microsoft.com/office/officeart/2005/8/layout/chevron2"/>
    <dgm:cxn modelId="{9925900D-2F0D-4B85-BAE7-7991E52546EF}" type="presParOf" srcId="{AFA4EB79-3696-47E5-9E19-9B3636D97841}" destId="{31DFD3C3-4FC6-4EF8-ADA0-312C4257C003}" srcOrd="1" destOrd="0" presId="urn:microsoft.com/office/officeart/2005/8/layout/chevron2"/>
    <dgm:cxn modelId="{4C9C74F4-1DA1-4DC2-8C59-3AA3D5C8EE40}" type="presParOf" srcId="{74842D05-4A1F-4B90-BA54-CA9AF4FC939A}" destId="{7519FEEF-FBC0-4F47-9726-188EC62865F6}" srcOrd="1" destOrd="0" presId="urn:microsoft.com/office/officeart/2005/8/layout/chevron2"/>
    <dgm:cxn modelId="{F6172E49-213C-4B7F-9594-B85D7F814383}" type="presParOf" srcId="{74842D05-4A1F-4B90-BA54-CA9AF4FC939A}" destId="{9AE25A10-A42C-46FD-A6D7-836782D2A897}" srcOrd="2" destOrd="0" presId="urn:microsoft.com/office/officeart/2005/8/layout/chevron2"/>
    <dgm:cxn modelId="{8D570900-C7BD-4F2A-9AE7-5FC25BFC7C33}" type="presParOf" srcId="{9AE25A10-A42C-46FD-A6D7-836782D2A897}" destId="{384B707E-47F0-4B86-8BF8-8D0E851E0034}" srcOrd="0" destOrd="0" presId="urn:microsoft.com/office/officeart/2005/8/layout/chevron2"/>
    <dgm:cxn modelId="{3841D7EA-BC8D-4B11-9714-3AE57A35906E}" type="presParOf" srcId="{9AE25A10-A42C-46FD-A6D7-836782D2A897}" destId="{5C3EA389-2E98-435F-8756-A52962CF1C06}" srcOrd="1" destOrd="0" presId="urn:microsoft.com/office/officeart/2005/8/layout/chevron2"/>
    <dgm:cxn modelId="{3A75F669-FA7E-4251-B3A5-F8FF65A06AC2}" type="presParOf" srcId="{74842D05-4A1F-4B90-BA54-CA9AF4FC939A}" destId="{55E8F904-41F9-406B-A04A-1AC8D0A95870}" srcOrd="3" destOrd="0" presId="urn:microsoft.com/office/officeart/2005/8/layout/chevron2"/>
    <dgm:cxn modelId="{633B5057-D903-403C-ACB3-4ABEDC9C1064}" type="presParOf" srcId="{74842D05-4A1F-4B90-BA54-CA9AF4FC939A}" destId="{09281129-EC7A-43EE-8551-5E281B81B57F}" srcOrd="4" destOrd="0" presId="urn:microsoft.com/office/officeart/2005/8/layout/chevron2"/>
    <dgm:cxn modelId="{616BE7DA-231A-4F23-BBCC-BA58FB3AC86E}" type="presParOf" srcId="{09281129-EC7A-43EE-8551-5E281B81B57F}" destId="{6C25B6FD-E039-4061-9E3B-5F9A2B6D2F15}" srcOrd="0" destOrd="0" presId="urn:microsoft.com/office/officeart/2005/8/layout/chevron2"/>
    <dgm:cxn modelId="{72E7051D-707A-4B68-9BF1-655F34A537C0}" type="presParOf" srcId="{09281129-EC7A-43EE-8551-5E281B81B57F}" destId="{8FE7CC2F-3D86-494B-97F6-C136D3F1E4F0}" srcOrd="1" destOrd="0" presId="urn:microsoft.com/office/officeart/2005/8/layout/chevron2"/>
    <dgm:cxn modelId="{9F4156BE-2253-406F-8E26-A77658E8F32B}" type="presParOf" srcId="{74842D05-4A1F-4B90-BA54-CA9AF4FC939A}" destId="{D4A7DDBF-4169-4F30-9ABA-733237DBA639}" srcOrd="5" destOrd="0" presId="urn:microsoft.com/office/officeart/2005/8/layout/chevron2"/>
    <dgm:cxn modelId="{6A077D60-733D-4333-95F8-1141FA168305}" type="presParOf" srcId="{74842D05-4A1F-4B90-BA54-CA9AF4FC939A}" destId="{34D6CAB0-70BC-49D5-B6B5-68B81E1B813C}" srcOrd="6" destOrd="0" presId="urn:microsoft.com/office/officeart/2005/8/layout/chevron2"/>
    <dgm:cxn modelId="{1AD379B0-C88C-430C-AFE0-487218021E5B}" type="presParOf" srcId="{34D6CAB0-70BC-49D5-B6B5-68B81E1B813C}" destId="{15EC6F49-AE79-459F-9CCB-31FCB27628CD}" srcOrd="0" destOrd="0" presId="urn:microsoft.com/office/officeart/2005/8/layout/chevron2"/>
    <dgm:cxn modelId="{8990F225-5895-49D9-B9F0-A2B11429665A}" type="presParOf" srcId="{34D6CAB0-70BC-49D5-B6B5-68B81E1B813C}" destId="{E208D589-D22B-4329-ADC5-948B4CD2499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968BF-747A-4DED-93A4-12080986EB27}">
      <dsp:nvSpPr>
        <dsp:cNvPr id="0" name=""/>
        <dsp:cNvSpPr/>
      </dsp:nvSpPr>
      <dsp:spPr>
        <a:xfrm rot="5400000">
          <a:off x="-181630" y="183143"/>
          <a:ext cx="1210868" cy="847608"/>
        </a:xfrm>
        <a:prstGeom prst="chevron">
          <a:avLst/>
        </a:prstGeom>
        <a:solidFill>
          <a:srgbClr val="F7982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Planowanie</a:t>
          </a:r>
          <a:endParaRPr lang="pl-PL" sz="11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sp:txBody>
      <dsp:txXfrm rot="-5400000">
        <a:off x="0" y="425317"/>
        <a:ext cx="847608" cy="363260"/>
      </dsp:txXfrm>
    </dsp:sp>
    <dsp:sp modelId="{31DFD3C3-4FC6-4EF8-ADA0-312C4257C003}">
      <dsp:nvSpPr>
        <dsp:cNvPr id="0" name=""/>
        <dsp:cNvSpPr/>
      </dsp:nvSpPr>
      <dsp:spPr>
        <a:xfrm rot="5400000">
          <a:off x="3495910" y="-2646788"/>
          <a:ext cx="787064" cy="608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0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powiadomienie termin i miejsce (14 dni)</a:t>
          </a:r>
          <a:endParaRPr lang="pl-PL" sz="20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wstępna analiza, opracowanie programu</a:t>
          </a:r>
          <a:endParaRPr lang="pl-PL" sz="20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sp:txBody>
      <dsp:txXfrm rot="-5400000">
        <a:off x="847608" y="39935"/>
        <a:ext cx="6045248" cy="710222"/>
      </dsp:txXfrm>
    </dsp:sp>
    <dsp:sp modelId="{384B707E-47F0-4B86-8BF8-8D0E851E0034}">
      <dsp:nvSpPr>
        <dsp:cNvPr id="0" name=""/>
        <dsp:cNvSpPr/>
      </dsp:nvSpPr>
      <dsp:spPr>
        <a:xfrm rot="5400000">
          <a:off x="-181630" y="1246752"/>
          <a:ext cx="1210868" cy="847608"/>
        </a:xfrm>
        <a:prstGeom prst="chevron">
          <a:avLst/>
        </a:prstGeom>
        <a:solidFill>
          <a:srgbClr val="F5886F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Realizacja</a:t>
          </a:r>
          <a:endParaRPr lang="pl-PL" sz="11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sp:txBody>
      <dsp:txXfrm rot="-5400000">
        <a:off x="0" y="1488926"/>
        <a:ext cx="847608" cy="363260"/>
      </dsp:txXfrm>
    </dsp:sp>
    <dsp:sp modelId="{5C3EA389-2E98-435F-8756-A52962CF1C06}">
      <dsp:nvSpPr>
        <dsp:cNvPr id="0" name=""/>
        <dsp:cNvSpPr/>
      </dsp:nvSpPr>
      <dsp:spPr>
        <a:xfrm rot="5400000">
          <a:off x="3495910" y="-1583179"/>
          <a:ext cx="787064" cy="608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0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zapisy, dokumenty, stwierdzenia faktów</a:t>
          </a:r>
          <a:endParaRPr lang="pl-PL" sz="20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0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wnioski z obserwacji i rozmów, oświadczenia</a:t>
          </a:r>
          <a:endParaRPr lang="pl-PL" sz="20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sp:txBody>
      <dsp:txXfrm rot="-5400000">
        <a:off x="847608" y="1103544"/>
        <a:ext cx="6045248" cy="710222"/>
      </dsp:txXfrm>
    </dsp:sp>
    <dsp:sp modelId="{6C25B6FD-E039-4061-9E3B-5F9A2B6D2F15}">
      <dsp:nvSpPr>
        <dsp:cNvPr id="0" name=""/>
        <dsp:cNvSpPr/>
      </dsp:nvSpPr>
      <dsp:spPr>
        <a:xfrm rot="5400000">
          <a:off x="-181630" y="2310361"/>
          <a:ext cx="1210868" cy="847608"/>
        </a:xfrm>
        <a:prstGeom prst="chevron">
          <a:avLst/>
        </a:prstGeom>
        <a:solidFill>
          <a:srgbClr val="F0CB68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Wyniki</a:t>
          </a:r>
          <a:endParaRPr lang="pl-PL" sz="11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sp:txBody>
      <dsp:txXfrm rot="-5400000">
        <a:off x="0" y="2552535"/>
        <a:ext cx="847608" cy="363260"/>
      </dsp:txXfrm>
    </dsp:sp>
    <dsp:sp modelId="{8FE7CC2F-3D86-494B-97F6-C136D3F1E4F0}">
      <dsp:nvSpPr>
        <dsp:cNvPr id="0" name=""/>
        <dsp:cNvSpPr/>
      </dsp:nvSpPr>
      <dsp:spPr>
        <a:xfrm rot="5400000">
          <a:off x="3495910" y="-519570"/>
          <a:ext cx="787064" cy="608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raportowanie </a:t>
          </a:r>
          <a:endParaRPr lang="pl-PL" sz="2000" b="1" kern="1200" dirty="0">
            <a:solidFill>
              <a:srgbClr val="002060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sp:txBody>
      <dsp:txXfrm rot="-5400000">
        <a:off x="847608" y="2167153"/>
        <a:ext cx="6045248" cy="710222"/>
      </dsp:txXfrm>
    </dsp:sp>
    <dsp:sp modelId="{15EC6F49-AE79-459F-9CCB-31FCB27628CD}">
      <dsp:nvSpPr>
        <dsp:cNvPr id="0" name=""/>
        <dsp:cNvSpPr/>
      </dsp:nvSpPr>
      <dsp:spPr>
        <a:xfrm rot="5400000">
          <a:off x="-181630" y="3373970"/>
          <a:ext cx="1210868" cy="847608"/>
        </a:xfrm>
        <a:prstGeom prst="chevron">
          <a:avLst/>
        </a:prstGeom>
        <a:solidFill>
          <a:srgbClr val="494F59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Korekta</a:t>
          </a:r>
          <a:r>
            <a:rPr lang="pl-PL" sz="1800" b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pl-PL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0" y="3616144"/>
        <a:ext cx="847608" cy="363260"/>
      </dsp:txXfrm>
    </dsp:sp>
    <dsp:sp modelId="{E208D589-D22B-4329-ADC5-948B4CD2499E}">
      <dsp:nvSpPr>
        <dsp:cNvPr id="0" name=""/>
        <dsp:cNvSpPr/>
      </dsp:nvSpPr>
      <dsp:spPr>
        <a:xfrm rot="5400000">
          <a:off x="3495910" y="544038"/>
          <a:ext cx="787064" cy="6083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rPr>
            <a:t>postępowanie wyjaśniające i działania korygujące </a:t>
          </a:r>
          <a:endParaRPr lang="pl-PL" sz="2000" b="1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endParaRPr>
        </a:p>
      </dsp:txBody>
      <dsp:txXfrm rot="-5400000">
        <a:off x="847608" y="3230762"/>
        <a:ext cx="6045248" cy="710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6967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867" y="0"/>
            <a:ext cx="2890665" cy="496967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r">
              <a:defRPr sz="1200"/>
            </a:lvl1pPr>
          </a:lstStyle>
          <a:p>
            <a:fld id="{A425C831-BEF7-452F-BFD2-8A70106F6D1F}" type="datetimeFigureOut">
              <a:rPr lang="pl-PL" smtClean="0"/>
              <a:t>2016-11-04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084"/>
            <a:ext cx="2890665" cy="496967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867" y="9428084"/>
            <a:ext cx="2890665" cy="496967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r">
              <a:defRPr sz="1200"/>
            </a:lvl1pPr>
          </a:lstStyle>
          <a:p>
            <a:fld id="{2763A2CC-6DFF-48C5-842E-EC920C0AD7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16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332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332"/>
          </a:xfrm>
          <a:prstGeom prst="rect">
            <a:avLst/>
          </a:prstGeom>
        </p:spPr>
        <p:txBody>
          <a:bodyPr vert="horz" lIns="90737" tIns="45369" rIns="90737" bIns="45369" rtlCol="0"/>
          <a:lstStyle>
            <a:lvl1pPr algn="r">
              <a:defRPr sz="1200"/>
            </a:lvl1pPr>
          </a:lstStyle>
          <a:p>
            <a:fld id="{ACE8B1FF-9033-4438-8590-3CAB0A6BEDA9}" type="datetimeFigureOut">
              <a:rPr lang="pl-PL" smtClean="0"/>
              <a:t>2016-11-04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7" tIns="45369" rIns="90737" bIns="4536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0737" tIns="45369" rIns="90737" bIns="45369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0737" tIns="45369" rIns="90737" bIns="45369" rtlCol="0" anchor="b"/>
          <a:lstStyle>
            <a:lvl1pPr algn="r">
              <a:defRPr sz="1200"/>
            </a:lvl1pPr>
          </a:lstStyle>
          <a:p>
            <a:fld id="{5F205D90-51C5-49AF-B41B-B3E25258CE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65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72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19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4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66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9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12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85" algn="l" defTabSz="9139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3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903C-3F71-4FC6-80F1-B72EEAAC4679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7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903C-3F71-4FC6-80F1-B72EEAAC4679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6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903C-3F71-4FC6-80F1-B72EEAAC4679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3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903C-3F71-4FC6-80F1-B72EEAAC4679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4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5903C-3F71-4FC6-80F1-B72EEAAC4679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0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16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2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699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506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29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570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564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047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304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080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68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6B24-27C5-47E7-A617-80FBEA51772B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468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6B24-27C5-47E7-A617-80FBEA51772B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387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60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18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5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6125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93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9725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8513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DF5F87-F324-4DAF-9599-2E423E8FC6AB}" type="slidenum">
              <a:rPr lang="pl-PL" altLang="pl-PL" sz="1200" smtClean="0">
                <a:solidFill>
                  <a:srgbClr val="000000"/>
                </a:solidFill>
              </a:rPr>
              <a:pPr/>
              <a:t>3</a:t>
            </a:fld>
            <a:endParaRPr lang="pl-PL" altLang="pl-PL" sz="1200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 cap="flat"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02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smtClean="0">
              <a:latin typeface="Arial" panose="020B0604020202020204" pitchFamily="34" charset="0"/>
            </a:endParaRPr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F1F329-ECEF-4932-8F39-0B5F4448D13C}" type="slidenum">
              <a:rPr lang="pl-PL" altLang="pl-PL" sz="1200"/>
              <a:pPr/>
              <a:t>37</a:t>
            </a:fld>
            <a:endParaRPr lang="pl-PL" altLang="pl-PL" sz="1200"/>
          </a:p>
        </p:txBody>
      </p:sp>
    </p:spTree>
    <p:extLst>
      <p:ext uri="{BB962C8B-B14F-4D97-AF65-F5344CB8AC3E}">
        <p14:creationId xmlns:p14="http://schemas.microsoft.com/office/powerpoint/2010/main" val="495122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8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6125" indent="-2873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93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9725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68513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257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829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401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731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094AB8-BD20-4390-9C88-5BC4A8584324}" type="slidenum">
              <a:rPr lang="pl-PL" altLang="pl-PL" sz="1200" smtClean="0">
                <a:solidFill>
                  <a:srgbClr val="000000"/>
                </a:solidFill>
              </a:rPr>
              <a:pPr/>
              <a:t>4</a:t>
            </a:fld>
            <a:endParaRPr lang="pl-PL" altLang="pl-PL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19513"/>
          </a:xfrm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0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00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1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04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801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05D90-51C5-49AF-B41B-B3E25258CEB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81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6" y="5"/>
            <a:ext cx="9144000" cy="6189393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705520" y="687711"/>
            <a:ext cx="0" cy="550168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1040" y="5"/>
            <a:ext cx="0" cy="618939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" y="1375421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5" y="5501682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5" y="6189393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5" y="2063136"/>
            <a:ext cx="2116561" cy="2063131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705520" y="687710"/>
            <a:ext cx="14110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10" name="Line 23"/>
          <p:cNvSpPr>
            <a:spLocks noChangeShapeType="1"/>
          </p:cNvSpPr>
          <p:nvPr userDrawn="1"/>
        </p:nvSpPr>
        <p:spPr bwMode="auto">
          <a:xfrm>
            <a:off x="5" y="4813972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2116561" y="0"/>
            <a:ext cx="0" cy="6858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</a:endParaRPr>
          </a:p>
        </p:txBody>
      </p:sp>
      <p:sp>
        <p:nvSpPr>
          <p:cNvPr id="12" name="Rectangle 39"/>
          <p:cNvSpPr>
            <a:spLocks noChangeArrowheads="1"/>
          </p:cNvSpPr>
          <p:nvPr userDrawn="1"/>
        </p:nvSpPr>
        <p:spPr bwMode="auto">
          <a:xfrm>
            <a:off x="2116567" y="2063136"/>
            <a:ext cx="7027439" cy="20631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85" tIns="46491" rIns="92985" bIns="4649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41" descr="PPT_K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" y="6265805"/>
            <a:ext cx="7465122" cy="46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0" y="5"/>
            <a:ext cx="705520" cy="686119"/>
          </a:xfrm>
          <a:prstGeom prst="rect">
            <a:avLst/>
          </a:pr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30" tIns="46817" rIns="93630" bIns="46817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b="1">
                <a:solidFill>
                  <a:srgbClr val="FFFFFF"/>
                </a:solidFill>
                <a:latin typeface="Arial" charset="0"/>
              </a:rPr>
              <a:t>2011</a:t>
            </a: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0109"/>
            <a:ext cx="7256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6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6263" y="1338812"/>
            <a:ext cx="1941814" cy="47566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928" y="1338812"/>
            <a:ext cx="5673559" cy="47566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1331913" y="6453188"/>
            <a:ext cx="914400" cy="91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5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1331913" y="6453188"/>
            <a:ext cx="914400" cy="91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224" y="1340877"/>
            <a:ext cx="7772155" cy="403233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868389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564" y="612896"/>
            <a:ext cx="5487380" cy="4115118"/>
          </a:xfrm>
        </p:spPr>
        <p:txBody>
          <a:bodyPr/>
          <a:lstStyle>
            <a:lvl1pPr marL="0" indent="0">
              <a:buNone/>
              <a:defRPr sz="3300"/>
            </a:lvl1pPr>
            <a:lvl2pPr marL="464924" indent="0">
              <a:buNone/>
              <a:defRPr sz="2800"/>
            </a:lvl2pPr>
            <a:lvl3pPr marL="929849" indent="0">
              <a:buNone/>
              <a:defRPr sz="2400"/>
            </a:lvl3pPr>
            <a:lvl4pPr marL="1394773" indent="0">
              <a:buNone/>
              <a:defRPr sz="2000"/>
            </a:lvl4pPr>
            <a:lvl5pPr marL="1859699" indent="0">
              <a:buNone/>
              <a:defRPr sz="2000"/>
            </a:lvl5pPr>
            <a:lvl6pPr marL="2324624" indent="0">
              <a:buNone/>
              <a:defRPr sz="2000"/>
            </a:lvl6pPr>
            <a:lvl7pPr marL="2789546" indent="0">
              <a:buNone/>
              <a:defRPr sz="2000"/>
            </a:lvl7pPr>
            <a:lvl8pPr marL="3254470" indent="0">
              <a:buNone/>
              <a:defRPr sz="2000"/>
            </a:lvl8pPr>
            <a:lvl9pPr marL="371939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564" y="5367961"/>
            <a:ext cx="5487380" cy="803921"/>
          </a:xfrm>
        </p:spPr>
        <p:txBody>
          <a:bodyPr/>
          <a:lstStyle>
            <a:lvl1pPr marL="0" indent="0">
              <a:buNone/>
              <a:defRPr sz="1400"/>
            </a:lvl1pPr>
            <a:lvl2pPr marL="464924" indent="0">
              <a:buNone/>
              <a:defRPr sz="1200"/>
            </a:lvl2pPr>
            <a:lvl3pPr marL="929849" indent="0">
              <a:buNone/>
              <a:defRPr sz="1000"/>
            </a:lvl3pPr>
            <a:lvl4pPr marL="1394773" indent="0">
              <a:buNone/>
              <a:defRPr sz="900"/>
            </a:lvl4pPr>
            <a:lvl5pPr marL="1859699" indent="0">
              <a:buNone/>
              <a:defRPr sz="900"/>
            </a:lvl5pPr>
            <a:lvl6pPr marL="2324624" indent="0">
              <a:buNone/>
              <a:defRPr sz="900"/>
            </a:lvl6pPr>
            <a:lvl7pPr marL="2789546" indent="0">
              <a:buNone/>
              <a:defRPr sz="900"/>
            </a:lvl7pPr>
            <a:lvl8pPr marL="3254470" indent="0">
              <a:buNone/>
              <a:defRPr sz="900"/>
            </a:lvl8pPr>
            <a:lvl9pPr marL="37193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6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1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564" y="612896"/>
            <a:ext cx="5487380" cy="4115118"/>
          </a:xfrm>
        </p:spPr>
        <p:txBody>
          <a:bodyPr/>
          <a:lstStyle>
            <a:lvl1pPr marL="0" indent="0">
              <a:buNone/>
              <a:defRPr sz="3300"/>
            </a:lvl1pPr>
            <a:lvl2pPr marL="464924" indent="0">
              <a:buNone/>
              <a:defRPr sz="2800"/>
            </a:lvl2pPr>
            <a:lvl3pPr marL="929849" indent="0">
              <a:buNone/>
              <a:defRPr sz="2400"/>
            </a:lvl3pPr>
            <a:lvl4pPr marL="1394773" indent="0">
              <a:buNone/>
              <a:defRPr sz="2000"/>
            </a:lvl4pPr>
            <a:lvl5pPr marL="1859699" indent="0">
              <a:buNone/>
              <a:defRPr sz="2000"/>
            </a:lvl5pPr>
            <a:lvl6pPr marL="2324624" indent="0">
              <a:buNone/>
              <a:defRPr sz="2000"/>
            </a:lvl6pPr>
            <a:lvl7pPr marL="2789546" indent="0">
              <a:buNone/>
              <a:defRPr sz="2000"/>
            </a:lvl7pPr>
            <a:lvl8pPr marL="3254470" indent="0">
              <a:buNone/>
              <a:defRPr sz="2000"/>
            </a:lvl8pPr>
            <a:lvl9pPr marL="371939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564" y="5367961"/>
            <a:ext cx="5487380" cy="803921"/>
          </a:xfrm>
        </p:spPr>
        <p:txBody>
          <a:bodyPr/>
          <a:lstStyle>
            <a:lvl1pPr marL="0" indent="0">
              <a:buNone/>
              <a:defRPr sz="1400"/>
            </a:lvl1pPr>
            <a:lvl2pPr marL="464924" indent="0">
              <a:buNone/>
              <a:defRPr sz="1200"/>
            </a:lvl2pPr>
            <a:lvl3pPr marL="929849" indent="0">
              <a:buNone/>
              <a:defRPr sz="1000"/>
            </a:lvl3pPr>
            <a:lvl4pPr marL="1394773" indent="0">
              <a:buNone/>
              <a:defRPr sz="900"/>
            </a:lvl4pPr>
            <a:lvl5pPr marL="1859699" indent="0">
              <a:buNone/>
              <a:defRPr sz="900"/>
            </a:lvl5pPr>
            <a:lvl6pPr marL="2324624" indent="0">
              <a:buNone/>
              <a:defRPr sz="900"/>
            </a:lvl6pPr>
            <a:lvl7pPr marL="2789546" indent="0">
              <a:buNone/>
              <a:defRPr sz="900"/>
            </a:lvl7pPr>
            <a:lvl8pPr marL="3254470" indent="0">
              <a:buNone/>
              <a:defRPr sz="900"/>
            </a:lvl8pPr>
            <a:lvl9pPr marL="37193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416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1" y="0"/>
            <a:ext cx="9144000" cy="6189393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705520" y="687711"/>
            <a:ext cx="0" cy="5501682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1040" y="0"/>
            <a:ext cx="0" cy="6189393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1375421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5501682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>
            <a:off x="0" y="6189393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0" y="2063131"/>
            <a:ext cx="2116561" cy="2063131"/>
          </a:xfrm>
          <a:prstGeom prst="rect">
            <a:avLst/>
          </a:prstGeom>
          <a:solidFill>
            <a:srgbClr val="95A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705520" y="687710"/>
            <a:ext cx="141104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Line 23"/>
          <p:cNvSpPr>
            <a:spLocks noChangeShapeType="1"/>
          </p:cNvSpPr>
          <p:nvPr userDrawn="1"/>
        </p:nvSpPr>
        <p:spPr bwMode="auto">
          <a:xfrm>
            <a:off x="0" y="4813972"/>
            <a:ext cx="2116561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2116561" y="0"/>
            <a:ext cx="0" cy="6858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39"/>
          <p:cNvSpPr>
            <a:spLocks noChangeArrowheads="1"/>
          </p:cNvSpPr>
          <p:nvPr userDrawn="1"/>
        </p:nvSpPr>
        <p:spPr bwMode="auto">
          <a:xfrm>
            <a:off x="2116561" y="2063131"/>
            <a:ext cx="7027439" cy="20631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0"/>
            <a:ext cx="685800" cy="684213"/>
          </a:xfrm>
          <a:prstGeom prst="rect">
            <a:avLst/>
          </a:prstGeom>
          <a:solidFill>
            <a:srgbClr val="0095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pl-PL" altLang="pl-PL" sz="1600" b="1" dirty="0" smtClean="0">
                <a:solidFill>
                  <a:srgbClr val="FFFFFF"/>
                </a:solidFill>
              </a:rPr>
              <a:t>2016</a:t>
            </a:r>
            <a:endParaRPr lang="pl-PL" altLang="pl-PL" dirty="0">
              <a:solidFill>
                <a:srgbClr val="000000"/>
              </a:solidFill>
            </a:endParaRPr>
          </a:p>
        </p:txBody>
      </p:sp>
      <p:pic>
        <p:nvPicPr>
          <p:cNvPr id="16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0109"/>
            <a:ext cx="7256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1331913" y="6453188"/>
            <a:ext cx="914400" cy="91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0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224" y="1340877"/>
            <a:ext cx="7772155" cy="403233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868389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1852" y="4406440"/>
            <a:ext cx="7772155" cy="1362685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1852" y="2906850"/>
            <a:ext cx="7772155" cy="1499591"/>
          </a:xfrm>
        </p:spPr>
        <p:txBody>
          <a:bodyPr anchor="b"/>
          <a:lstStyle>
            <a:lvl1pPr marL="0" indent="0">
              <a:buNone/>
              <a:defRPr sz="2000"/>
            </a:lvl1pPr>
            <a:lvl2pPr marL="465155" indent="0">
              <a:buNone/>
              <a:defRPr sz="1800"/>
            </a:lvl2pPr>
            <a:lvl3pPr marL="930311" indent="0">
              <a:buNone/>
              <a:defRPr sz="1600"/>
            </a:lvl3pPr>
            <a:lvl4pPr marL="1395466" indent="0">
              <a:buNone/>
              <a:defRPr sz="1400"/>
            </a:lvl4pPr>
            <a:lvl5pPr marL="1860621" indent="0">
              <a:buNone/>
              <a:defRPr sz="1400"/>
            </a:lvl5pPr>
            <a:lvl6pPr marL="2325776" indent="0">
              <a:buNone/>
              <a:defRPr sz="1400"/>
            </a:lvl6pPr>
            <a:lvl7pPr marL="2790932" indent="0">
              <a:buNone/>
              <a:defRPr sz="1400"/>
            </a:lvl7pPr>
            <a:lvl8pPr marL="3256087" indent="0">
              <a:buNone/>
              <a:defRPr sz="1400"/>
            </a:lvl8pPr>
            <a:lvl9pPr marL="3721242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003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923" y="2063131"/>
            <a:ext cx="3806870" cy="4032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575" y="2063131"/>
            <a:ext cx="3808503" cy="4032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2" y="275404"/>
            <a:ext cx="82294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2" y="1534613"/>
            <a:ext cx="4040410" cy="63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155" indent="0">
              <a:buNone/>
              <a:defRPr sz="2000" b="1"/>
            </a:lvl2pPr>
            <a:lvl3pPr marL="930311" indent="0">
              <a:buNone/>
              <a:defRPr sz="1800" b="1"/>
            </a:lvl3pPr>
            <a:lvl4pPr marL="1395466" indent="0">
              <a:buNone/>
              <a:defRPr sz="1600" b="1"/>
            </a:lvl4pPr>
            <a:lvl5pPr marL="1860621" indent="0">
              <a:buNone/>
              <a:defRPr sz="1600" b="1"/>
            </a:lvl5pPr>
            <a:lvl6pPr marL="2325776" indent="0">
              <a:buNone/>
              <a:defRPr sz="1600" b="1"/>
            </a:lvl6pPr>
            <a:lvl7pPr marL="2790932" indent="0">
              <a:buNone/>
              <a:defRPr sz="1600" b="1"/>
            </a:lvl7pPr>
            <a:lvl8pPr marL="3256087" indent="0">
              <a:buNone/>
              <a:defRPr sz="1600" b="1"/>
            </a:lvl8pPr>
            <a:lvl9pPr marL="372124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2" y="2174566"/>
            <a:ext cx="4040410" cy="3951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675" y="1534613"/>
            <a:ext cx="4042044" cy="63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155" indent="0">
              <a:buNone/>
              <a:defRPr sz="2000" b="1"/>
            </a:lvl2pPr>
            <a:lvl3pPr marL="930311" indent="0">
              <a:buNone/>
              <a:defRPr sz="1800" b="1"/>
            </a:lvl3pPr>
            <a:lvl4pPr marL="1395466" indent="0">
              <a:buNone/>
              <a:defRPr sz="1600" b="1"/>
            </a:lvl4pPr>
            <a:lvl5pPr marL="1860621" indent="0">
              <a:buNone/>
              <a:defRPr sz="1600" b="1"/>
            </a:lvl5pPr>
            <a:lvl6pPr marL="2325776" indent="0">
              <a:buNone/>
              <a:defRPr sz="1600" b="1"/>
            </a:lvl6pPr>
            <a:lvl7pPr marL="2790932" indent="0">
              <a:buNone/>
              <a:defRPr sz="1600" b="1"/>
            </a:lvl7pPr>
            <a:lvl8pPr marL="3256087" indent="0">
              <a:buNone/>
              <a:defRPr sz="1600" b="1"/>
            </a:lvl8pPr>
            <a:lvl9pPr marL="3721242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4675" y="2174566"/>
            <a:ext cx="4042044" cy="3951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6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2" y="273810"/>
            <a:ext cx="3008260" cy="1160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4964" y="273811"/>
            <a:ext cx="5111755" cy="585190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82" y="1434322"/>
            <a:ext cx="3008260" cy="4691394"/>
          </a:xfrm>
        </p:spPr>
        <p:txBody>
          <a:bodyPr/>
          <a:lstStyle>
            <a:lvl1pPr marL="0" indent="0">
              <a:buNone/>
              <a:defRPr sz="1400"/>
            </a:lvl1pPr>
            <a:lvl2pPr marL="465155" indent="0">
              <a:buNone/>
              <a:defRPr sz="1200"/>
            </a:lvl2pPr>
            <a:lvl3pPr marL="930311" indent="0">
              <a:buNone/>
              <a:defRPr sz="1000"/>
            </a:lvl3pPr>
            <a:lvl4pPr marL="1395466" indent="0">
              <a:buNone/>
              <a:defRPr sz="900"/>
            </a:lvl4pPr>
            <a:lvl5pPr marL="1860621" indent="0">
              <a:buNone/>
              <a:defRPr sz="900"/>
            </a:lvl5pPr>
            <a:lvl6pPr marL="2325776" indent="0">
              <a:buNone/>
              <a:defRPr sz="900"/>
            </a:lvl6pPr>
            <a:lvl7pPr marL="2790932" indent="0">
              <a:buNone/>
              <a:defRPr sz="900"/>
            </a:lvl7pPr>
            <a:lvl8pPr marL="3256087" indent="0">
              <a:buNone/>
              <a:defRPr sz="900"/>
            </a:lvl8pPr>
            <a:lvl9pPr marL="372124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447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1564" y="4801237"/>
            <a:ext cx="5487380" cy="566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564" y="612891"/>
            <a:ext cx="5487380" cy="4115118"/>
          </a:xfrm>
        </p:spPr>
        <p:txBody>
          <a:bodyPr/>
          <a:lstStyle>
            <a:lvl1pPr marL="0" indent="0">
              <a:buNone/>
              <a:defRPr sz="3300"/>
            </a:lvl1pPr>
            <a:lvl2pPr marL="465155" indent="0">
              <a:buNone/>
              <a:defRPr sz="2800"/>
            </a:lvl2pPr>
            <a:lvl3pPr marL="930311" indent="0">
              <a:buNone/>
              <a:defRPr sz="2400"/>
            </a:lvl3pPr>
            <a:lvl4pPr marL="1395466" indent="0">
              <a:buNone/>
              <a:defRPr sz="2000"/>
            </a:lvl4pPr>
            <a:lvl5pPr marL="1860621" indent="0">
              <a:buNone/>
              <a:defRPr sz="2000"/>
            </a:lvl5pPr>
            <a:lvl6pPr marL="2325776" indent="0">
              <a:buNone/>
              <a:defRPr sz="2000"/>
            </a:lvl6pPr>
            <a:lvl7pPr marL="2790932" indent="0">
              <a:buNone/>
              <a:defRPr sz="2000"/>
            </a:lvl7pPr>
            <a:lvl8pPr marL="3256087" indent="0">
              <a:buNone/>
              <a:defRPr sz="2000"/>
            </a:lvl8pPr>
            <a:lvl9pPr marL="372124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564" y="5367961"/>
            <a:ext cx="5487380" cy="803921"/>
          </a:xfrm>
        </p:spPr>
        <p:txBody>
          <a:bodyPr/>
          <a:lstStyle>
            <a:lvl1pPr marL="0" indent="0">
              <a:buNone/>
              <a:defRPr sz="1400"/>
            </a:lvl1pPr>
            <a:lvl2pPr marL="465155" indent="0">
              <a:buNone/>
              <a:defRPr sz="1200"/>
            </a:lvl2pPr>
            <a:lvl3pPr marL="930311" indent="0">
              <a:buNone/>
              <a:defRPr sz="1000"/>
            </a:lvl3pPr>
            <a:lvl4pPr marL="1395466" indent="0">
              <a:buNone/>
              <a:defRPr sz="900"/>
            </a:lvl4pPr>
            <a:lvl5pPr marL="1860621" indent="0">
              <a:buNone/>
              <a:defRPr sz="900"/>
            </a:lvl5pPr>
            <a:lvl6pPr marL="2325776" indent="0">
              <a:buNone/>
              <a:defRPr sz="900"/>
            </a:lvl6pPr>
            <a:lvl7pPr marL="2790932" indent="0">
              <a:buNone/>
              <a:defRPr sz="900"/>
            </a:lvl7pPr>
            <a:lvl8pPr marL="3256087" indent="0">
              <a:buNone/>
              <a:defRPr sz="900"/>
            </a:lvl8pPr>
            <a:lvl9pPr marL="3721242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2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3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6263" y="1338807"/>
            <a:ext cx="1941814" cy="47566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923" y="1338807"/>
            <a:ext cx="5673559" cy="47566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DF350FE-51D7-49C3-9DB4-69C90E35777B}" type="datetimeFigureOut">
              <a:rPr lang="pl-PL" smtClean="0"/>
              <a:t>2016-11-04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FFBCB0-FC3A-4622-B04C-DDDBE5D091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21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1857" y="4406440"/>
            <a:ext cx="7772155" cy="1362685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1857" y="2906855"/>
            <a:ext cx="7772155" cy="1499591"/>
          </a:xfrm>
        </p:spPr>
        <p:txBody>
          <a:bodyPr anchor="b"/>
          <a:lstStyle>
            <a:lvl1pPr marL="0" indent="0">
              <a:buNone/>
              <a:defRPr sz="2000"/>
            </a:lvl1pPr>
            <a:lvl2pPr marL="464924" indent="0">
              <a:buNone/>
              <a:defRPr sz="1800"/>
            </a:lvl2pPr>
            <a:lvl3pPr marL="929849" indent="0">
              <a:buNone/>
              <a:defRPr sz="1600"/>
            </a:lvl3pPr>
            <a:lvl4pPr marL="1394773" indent="0">
              <a:buNone/>
              <a:defRPr sz="1400"/>
            </a:lvl4pPr>
            <a:lvl5pPr marL="1859699" indent="0">
              <a:buNone/>
              <a:defRPr sz="1400"/>
            </a:lvl5pPr>
            <a:lvl6pPr marL="2324624" indent="0">
              <a:buNone/>
              <a:defRPr sz="1400"/>
            </a:lvl6pPr>
            <a:lvl7pPr marL="2789546" indent="0">
              <a:buNone/>
              <a:defRPr sz="1400"/>
            </a:lvl7pPr>
            <a:lvl8pPr marL="3254470" indent="0">
              <a:buNone/>
              <a:defRPr sz="1400"/>
            </a:lvl8pPr>
            <a:lvl9pPr marL="3719396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37312"/>
            <a:ext cx="777686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923" y="2063136"/>
            <a:ext cx="3806870" cy="4032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9580" y="2063136"/>
            <a:ext cx="3808503" cy="4032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4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7" y="275409"/>
            <a:ext cx="822943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2" y="1534618"/>
            <a:ext cx="4040410" cy="63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924" indent="0">
              <a:buNone/>
              <a:defRPr sz="2000" b="1"/>
            </a:lvl2pPr>
            <a:lvl3pPr marL="929849" indent="0">
              <a:buNone/>
              <a:defRPr sz="1800" b="1"/>
            </a:lvl3pPr>
            <a:lvl4pPr marL="1394773" indent="0">
              <a:buNone/>
              <a:defRPr sz="1600" b="1"/>
            </a:lvl4pPr>
            <a:lvl5pPr marL="1859699" indent="0">
              <a:buNone/>
              <a:defRPr sz="1600" b="1"/>
            </a:lvl5pPr>
            <a:lvl6pPr marL="2324624" indent="0">
              <a:buNone/>
              <a:defRPr sz="1600" b="1"/>
            </a:lvl6pPr>
            <a:lvl7pPr marL="2789546" indent="0">
              <a:buNone/>
              <a:defRPr sz="1600" b="1"/>
            </a:lvl7pPr>
            <a:lvl8pPr marL="3254470" indent="0">
              <a:buNone/>
              <a:defRPr sz="1600" b="1"/>
            </a:lvl8pPr>
            <a:lvl9pPr marL="3719396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2" y="2174566"/>
            <a:ext cx="4040410" cy="3951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675" y="1534618"/>
            <a:ext cx="4042044" cy="639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924" indent="0">
              <a:buNone/>
              <a:defRPr sz="2000" b="1"/>
            </a:lvl2pPr>
            <a:lvl3pPr marL="929849" indent="0">
              <a:buNone/>
              <a:defRPr sz="1800" b="1"/>
            </a:lvl3pPr>
            <a:lvl4pPr marL="1394773" indent="0">
              <a:buNone/>
              <a:defRPr sz="1600" b="1"/>
            </a:lvl4pPr>
            <a:lvl5pPr marL="1859699" indent="0">
              <a:buNone/>
              <a:defRPr sz="1600" b="1"/>
            </a:lvl5pPr>
            <a:lvl6pPr marL="2324624" indent="0">
              <a:buNone/>
              <a:defRPr sz="1600" b="1"/>
            </a:lvl6pPr>
            <a:lvl7pPr marL="2789546" indent="0">
              <a:buNone/>
              <a:defRPr sz="1600" b="1"/>
            </a:lvl7pPr>
            <a:lvl8pPr marL="3254470" indent="0">
              <a:buNone/>
              <a:defRPr sz="1600" b="1"/>
            </a:lvl8pPr>
            <a:lvl9pPr marL="3719396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4675" y="2174566"/>
            <a:ext cx="4042044" cy="39511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11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2" y="273810"/>
            <a:ext cx="3008260" cy="1160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4969" y="273816"/>
            <a:ext cx="5111755" cy="585190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82" y="1434322"/>
            <a:ext cx="3008260" cy="4691394"/>
          </a:xfrm>
        </p:spPr>
        <p:txBody>
          <a:bodyPr/>
          <a:lstStyle>
            <a:lvl1pPr marL="0" indent="0">
              <a:buNone/>
              <a:defRPr sz="1400"/>
            </a:lvl1pPr>
            <a:lvl2pPr marL="464924" indent="0">
              <a:buNone/>
              <a:defRPr sz="1200"/>
            </a:lvl2pPr>
            <a:lvl3pPr marL="929849" indent="0">
              <a:buNone/>
              <a:defRPr sz="1000"/>
            </a:lvl3pPr>
            <a:lvl4pPr marL="1394773" indent="0">
              <a:buNone/>
              <a:defRPr sz="900"/>
            </a:lvl4pPr>
            <a:lvl5pPr marL="1859699" indent="0">
              <a:buNone/>
              <a:defRPr sz="900"/>
            </a:lvl5pPr>
            <a:lvl6pPr marL="2324624" indent="0">
              <a:buNone/>
              <a:defRPr sz="900"/>
            </a:lvl6pPr>
            <a:lvl7pPr marL="2789546" indent="0">
              <a:buNone/>
              <a:defRPr sz="900"/>
            </a:lvl7pPr>
            <a:lvl8pPr marL="3254470" indent="0">
              <a:buNone/>
              <a:defRPr sz="900"/>
            </a:lvl8pPr>
            <a:lvl9pPr marL="37193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1564" y="612896"/>
            <a:ext cx="5487380" cy="4115118"/>
          </a:xfrm>
        </p:spPr>
        <p:txBody>
          <a:bodyPr/>
          <a:lstStyle>
            <a:lvl1pPr marL="0" indent="0">
              <a:buNone/>
              <a:defRPr sz="3300"/>
            </a:lvl1pPr>
            <a:lvl2pPr marL="464924" indent="0">
              <a:buNone/>
              <a:defRPr sz="2800"/>
            </a:lvl2pPr>
            <a:lvl3pPr marL="929849" indent="0">
              <a:buNone/>
              <a:defRPr sz="2400"/>
            </a:lvl3pPr>
            <a:lvl4pPr marL="1394773" indent="0">
              <a:buNone/>
              <a:defRPr sz="2000"/>
            </a:lvl4pPr>
            <a:lvl5pPr marL="1859699" indent="0">
              <a:buNone/>
              <a:defRPr sz="2000"/>
            </a:lvl5pPr>
            <a:lvl6pPr marL="2324624" indent="0">
              <a:buNone/>
              <a:defRPr sz="2000"/>
            </a:lvl6pPr>
            <a:lvl7pPr marL="2789546" indent="0">
              <a:buNone/>
              <a:defRPr sz="2000"/>
            </a:lvl7pPr>
            <a:lvl8pPr marL="3254470" indent="0">
              <a:buNone/>
              <a:defRPr sz="2000"/>
            </a:lvl8pPr>
            <a:lvl9pPr marL="371939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1564" y="5367961"/>
            <a:ext cx="5487380" cy="803921"/>
          </a:xfrm>
        </p:spPr>
        <p:txBody>
          <a:bodyPr/>
          <a:lstStyle>
            <a:lvl1pPr marL="0" indent="0">
              <a:buNone/>
              <a:defRPr sz="1400"/>
            </a:lvl1pPr>
            <a:lvl2pPr marL="464924" indent="0">
              <a:buNone/>
              <a:defRPr sz="1200"/>
            </a:lvl2pPr>
            <a:lvl3pPr marL="929849" indent="0">
              <a:buNone/>
              <a:defRPr sz="1000"/>
            </a:lvl3pPr>
            <a:lvl4pPr marL="1394773" indent="0">
              <a:buNone/>
              <a:defRPr sz="900"/>
            </a:lvl4pPr>
            <a:lvl5pPr marL="1859699" indent="0">
              <a:buNone/>
              <a:defRPr sz="900"/>
            </a:lvl5pPr>
            <a:lvl6pPr marL="2324624" indent="0">
              <a:buNone/>
              <a:defRPr sz="900"/>
            </a:lvl6pPr>
            <a:lvl7pPr marL="2789546" indent="0">
              <a:buNone/>
              <a:defRPr sz="900"/>
            </a:lvl7pPr>
            <a:lvl8pPr marL="3254470" indent="0">
              <a:buNone/>
              <a:defRPr sz="900"/>
            </a:lvl8pPr>
            <a:lvl9pPr marL="3719396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28" y="2063136"/>
            <a:ext cx="7772155" cy="40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</a:p>
        </p:txBody>
      </p:sp>
      <p:sp>
        <p:nvSpPr>
          <p:cNvPr id="1027" name="Rectangle 24"/>
          <p:cNvSpPr>
            <a:spLocks noChangeAspect="1" noChangeArrowheads="1"/>
          </p:cNvSpPr>
          <p:nvPr userDrawn="1"/>
        </p:nvSpPr>
        <p:spPr bwMode="auto">
          <a:xfrm>
            <a:off x="6" y="1375426"/>
            <a:ext cx="636928" cy="620850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26"/>
          <p:cNvSpPr>
            <a:spLocks noChangeAspect="1" noChangeArrowheads="1"/>
          </p:cNvSpPr>
          <p:nvPr userDrawn="1"/>
        </p:nvSpPr>
        <p:spPr bwMode="auto">
          <a:xfrm>
            <a:off x="6" y="2063131"/>
            <a:ext cx="636928" cy="620850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27"/>
          <p:cNvSpPr>
            <a:spLocks noChangeAspect="1" noChangeArrowheads="1"/>
          </p:cNvSpPr>
          <p:nvPr userDrawn="1"/>
        </p:nvSpPr>
        <p:spPr bwMode="auto">
          <a:xfrm>
            <a:off x="6" y="2750847"/>
            <a:ext cx="636928" cy="620850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985" tIns="46491" rIns="92985" bIns="46491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5928" y="1338807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pl-PL" smtClean="0"/>
          </a:p>
        </p:txBody>
      </p:sp>
      <p:pic>
        <p:nvPicPr>
          <p:cNvPr id="1032" name="Picture 38" descr="PPT_KL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7" y="6265805"/>
            <a:ext cx="7465122" cy="46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70109"/>
            <a:ext cx="7918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14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7" r:id="rId12"/>
    <p:sldLayoutId id="2147483768" r:id="rId13"/>
    <p:sldLayoutId id="2147483711" r:id="rId14"/>
    <p:sldLayoutId id="2147483718" r:id="rId15"/>
    <p:sldLayoutId id="2147483699" r:id="rId16"/>
    <p:sldLayoutId id="2147483706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201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itchFamily="34" charset="-128"/>
          <a:cs typeface="Times New Roman" pitchFamily="18" charset="0"/>
        </a:defRPr>
      </a:lvl1pPr>
      <a:lvl2pPr algn="l" defTabSz="9201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2pPr>
      <a:lvl3pPr algn="l" defTabSz="9201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3pPr>
      <a:lvl4pPr algn="l" defTabSz="9201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4pPr>
      <a:lvl5pPr algn="l" defTabSz="9201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MS PGothic" pitchFamily="34" charset="-128"/>
          <a:cs typeface="Times New Roman" pitchFamily="18" charset="0"/>
        </a:defRPr>
      </a:lvl5pPr>
      <a:lvl6pPr marL="464924" algn="l" defTabSz="920163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6pPr>
      <a:lvl7pPr marL="929849" algn="l" defTabSz="920163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7pPr>
      <a:lvl8pPr marL="1394773" algn="l" defTabSz="920163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8pPr>
      <a:lvl9pPr marL="1859699" algn="l" defTabSz="920163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9pPr>
    </p:titleStyle>
    <p:bodyStyle>
      <a:lvl1pPr marL="345464" indent="-345464" algn="l" defTabSz="9201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Times New Roman" pitchFamily="18" charset="0"/>
        </a:defRPr>
      </a:lvl1pPr>
      <a:lvl2pPr marL="747431" indent="-287349" algn="l" defTabSz="9201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  <a:cs typeface="Times New Roman" pitchFamily="18" charset="0"/>
        </a:defRPr>
      </a:lvl2pPr>
      <a:lvl3pPr marL="1151013" indent="-230848" algn="l" defTabSz="9201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95A1BD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  <a:cs typeface="Times New Roman" pitchFamily="18" charset="0"/>
        </a:defRPr>
      </a:lvl3pPr>
      <a:lvl4pPr marL="1611092" indent="-230848" algn="l" defTabSz="9201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ACF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  <a:cs typeface="Times New Roman" pitchFamily="18" charset="0"/>
        </a:defRPr>
      </a:lvl4pPr>
      <a:lvl5pPr marL="2071175" indent="-230848" algn="l" defTabSz="920163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  <a:cs typeface="Times New Roman" pitchFamily="18" charset="0"/>
        </a:defRPr>
      </a:lvl5pPr>
      <a:lvl6pPr marL="2536098" indent="-230848" algn="l" defTabSz="920163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3001023" indent="-230848" algn="l" defTabSz="920163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65949" indent="-230848" algn="l" defTabSz="920163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930871" indent="-230848" algn="l" defTabSz="920163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924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849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773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699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4624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9546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4470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9396" algn="l" defTabSz="9298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23" y="2063131"/>
            <a:ext cx="7772155" cy="40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0" rIns="92064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</a:p>
        </p:txBody>
      </p:sp>
      <p:sp>
        <p:nvSpPr>
          <p:cNvPr id="1027" name="Rectangle 24"/>
          <p:cNvSpPr>
            <a:spLocks noChangeAspect="1" noChangeArrowheads="1"/>
          </p:cNvSpPr>
          <p:nvPr userDrawn="1"/>
        </p:nvSpPr>
        <p:spPr bwMode="auto">
          <a:xfrm>
            <a:off x="1" y="1375421"/>
            <a:ext cx="636928" cy="620850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26"/>
          <p:cNvSpPr>
            <a:spLocks noChangeAspect="1" noChangeArrowheads="1"/>
          </p:cNvSpPr>
          <p:nvPr userDrawn="1"/>
        </p:nvSpPr>
        <p:spPr bwMode="auto">
          <a:xfrm>
            <a:off x="1" y="2063131"/>
            <a:ext cx="636928" cy="620850"/>
          </a:xfrm>
          <a:prstGeom prst="rect">
            <a:avLst/>
          </a:prstGeom>
          <a:solidFill>
            <a:srgbClr val="C14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27"/>
          <p:cNvSpPr>
            <a:spLocks noChangeAspect="1" noChangeArrowheads="1"/>
          </p:cNvSpPr>
          <p:nvPr userDrawn="1"/>
        </p:nvSpPr>
        <p:spPr bwMode="auto">
          <a:xfrm>
            <a:off x="1" y="2750842"/>
            <a:ext cx="636928" cy="620850"/>
          </a:xfrm>
          <a:prstGeom prst="rect">
            <a:avLst/>
          </a:prstGeom>
          <a:solidFill>
            <a:srgbClr val="002C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031" tIns="46516" rIns="93031" bIns="46516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5923" y="1338807"/>
            <a:ext cx="7772155" cy="6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4" tIns="0" rIns="92064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pl-PL" dirty="0" smtClean="0"/>
          </a:p>
        </p:txBody>
      </p:sp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6" y="6177059"/>
            <a:ext cx="72564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6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ＭＳ Ｐゴシック" pitchFamily="34" charset="-128"/>
          <a:cs typeface="+mj-cs"/>
        </a:defRPr>
      </a:lvl1pPr>
      <a:lvl2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2pPr>
      <a:lvl3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3pPr>
      <a:lvl4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4pPr>
      <a:lvl5pPr algn="l" defTabSz="9206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34" charset="-128"/>
        </a:defRPr>
      </a:lvl5pPr>
      <a:lvl6pPr marL="465155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6pPr>
      <a:lvl7pPr marL="930311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7pPr>
      <a:lvl8pPr marL="1395466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8pPr>
      <a:lvl9pPr marL="1860621" algn="l" defTabSz="920620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Times New Roman" pitchFamily="18" charset="0"/>
          <a:ea typeface="ＭＳ Ｐゴシック" pitchFamily="-44" charset="-128"/>
        </a:defRPr>
      </a:lvl9pPr>
    </p:titleStyle>
    <p:bodyStyle>
      <a:lvl1pPr marL="345636" indent="-345636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7802" indent="-287492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151583" indent="-230963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95A1BD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611892" indent="-230963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ACF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2072203" indent="-230963" algn="l" defTabSz="920620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ＭＳ Ｐゴシック" pitchFamily="34" charset="-128"/>
        </a:defRPr>
      </a:lvl5pPr>
      <a:lvl6pPr marL="2537358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3002513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67669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932824" indent="-230963" algn="l" defTabSz="920620" rtl="0" fontAlgn="base">
        <a:lnSpc>
          <a:spcPct val="150000"/>
        </a:lnSpc>
        <a:spcBef>
          <a:spcPct val="20000"/>
        </a:spcBef>
        <a:spcAft>
          <a:spcPct val="0"/>
        </a:spcAft>
        <a:buClr>
          <a:srgbClr val="002C5A"/>
        </a:buClr>
        <a:buSzPct val="9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155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0311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5466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0621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5776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0932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6087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1242" algn="l" defTabSz="930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_uslugirozwojowe@parp.gov.p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2123728" y="2063132"/>
            <a:ext cx="7020272" cy="20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4" tIns="46027" rIns="92054" bIns="46027" anchor="ctr"/>
          <a:lstStyle/>
          <a:p>
            <a:pPr algn="ctr" defTabSz="920528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funkcjonowania</a:t>
            </a:r>
          </a:p>
          <a:p>
            <a:pPr algn="ctr" defTabSz="920528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Bazy Usług Rozwojowych</a:t>
            </a: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2194953" y="4813972"/>
            <a:ext cx="3370819" cy="6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4" tIns="46027" rIns="92054" bIns="46027" anchor="ctr"/>
          <a:lstStyle/>
          <a:p>
            <a:pPr defTabSz="92052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5364088" y="4602651"/>
            <a:ext cx="3449210" cy="68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4" tIns="46027" rIns="92054" bIns="46027" anchor="ctr"/>
          <a:lstStyle/>
          <a:p>
            <a:pPr algn="r" defTabSz="92052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pl-PL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15563" y="260648"/>
            <a:ext cx="29632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20528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pl-P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Częstochowa, 8.11.2016 </a:t>
            </a:r>
            <a:r>
              <a:rPr lang="pl-P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19124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/>
          <p:cNvGrpSpPr/>
          <p:nvPr/>
        </p:nvGrpSpPr>
        <p:grpSpPr>
          <a:xfrm>
            <a:off x="1043608" y="1695511"/>
            <a:ext cx="2183244" cy="1445457"/>
            <a:chOff x="151443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14" name="Prostokąt zaokrąglony 13"/>
            <p:cNvSpPr/>
            <p:nvPr/>
          </p:nvSpPr>
          <p:spPr>
            <a:xfrm>
              <a:off x="151443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1660327" y="775931"/>
              <a:ext cx="1348403" cy="1754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KARTA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PODMIOTU</a:t>
              </a:r>
              <a:endParaRPr lang="pl-PL" sz="2000" b="1" kern="12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3635896" y="1700808"/>
            <a:ext cx="2183244" cy="1445457"/>
            <a:chOff x="151443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17" name="Prostokąt zaokrąglony 16"/>
            <p:cNvSpPr/>
            <p:nvPr/>
          </p:nvSpPr>
          <p:spPr>
            <a:xfrm>
              <a:off x="151443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660327" y="775931"/>
              <a:ext cx="1348403" cy="1754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KARTA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USŁUGI</a:t>
              </a:r>
              <a:endParaRPr lang="pl-PL" sz="2000" b="1" kern="12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6277188" y="1695511"/>
            <a:ext cx="2183244" cy="1445457"/>
            <a:chOff x="157946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20" name="Prostokąt zaokrąglony 19"/>
            <p:cNvSpPr/>
            <p:nvPr/>
          </p:nvSpPr>
          <p:spPr>
            <a:xfrm>
              <a:off x="157946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rostokąt 20"/>
            <p:cNvSpPr/>
            <p:nvPr/>
          </p:nvSpPr>
          <p:spPr>
            <a:xfrm>
              <a:off x="1660327" y="775931"/>
              <a:ext cx="1348403" cy="1754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SYSTEM </a:t>
              </a:r>
              <a:r>
                <a:rPr lang="pl-PL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OCENY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USŁUG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ROZWOJOWYCH</a:t>
              </a:r>
              <a:endParaRPr lang="pl-PL" b="1" kern="12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" name="Strzałka w dół 2"/>
          <p:cNvSpPr>
            <a:spLocks noChangeArrowheads="1"/>
          </p:cNvSpPr>
          <p:nvPr/>
        </p:nvSpPr>
        <p:spPr bwMode="auto">
          <a:xfrm>
            <a:off x="4644533" y="3366627"/>
            <a:ext cx="143491" cy="566429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cmpd="sng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Strzałka w dół 2"/>
          <p:cNvSpPr>
            <a:spLocks noChangeArrowheads="1"/>
          </p:cNvSpPr>
          <p:nvPr/>
        </p:nvSpPr>
        <p:spPr bwMode="auto">
          <a:xfrm flipV="1">
            <a:off x="8052827" y="3361809"/>
            <a:ext cx="143492" cy="576064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Strzałka w dół 2"/>
          <p:cNvSpPr>
            <a:spLocks noChangeArrowheads="1"/>
          </p:cNvSpPr>
          <p:nvPr/>
        </p:nvSpPr>
        <p:spPr bwMode="auto">
          <a:xfrm>
            <a:off x="6732240" y="3366627"/>
            <a:ext cx="143491" cy="566429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cmpd="sng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Strzałka w dół 2"/>
          <p:cNvSpPr>
            <a:spLocks noChangeArrowheads="1"/>
          </p:cNvSpPr>
          <p:nvPr/>
        </p:nvSpPr>
        <p:spPr bwMode="auto">
          <a:xfrm>
            <a:off x="1907704" y="3356992"/>
            <a:ext cx="143491" cy="566429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cmpd="sng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994403" y="4077072"/>
            <a:ext cx="1970091" cy="1334501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Wizytówka Podmiotu ś</a:t>
            </a:r>
            <a:r>
              <a:rPr lang="pl-PL" sz="12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wiadczącego usługi rozwojowe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3754037" y="4005064"/>
            <a:ext cx="1970091" cy="1334501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Możliwość dotarcia z ofertą do potencjalnych klientów </a:t>
            </a:r>
            <a:endParaRPr lang="pl-PL" sz="1200" b="1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ytuł 1"/>
          <p:cNvSpPr txBox="1">
            <a:spLocks/>
          </p:cNvSpPr>
          <p:nvPr/>
        </p:nvSpPr>
        <p:spPr>
          <a:xfrm>
            <a:off x="685800" y="188641"/>
            <a:ext cx="7772400" cy="760625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Znaczenie głównych elementów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5842269" y="4182731"/>
            <a:ext cx="1610051" cy="1334501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Informacja zwrotna od uczestników usługi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Informacja na temat usług konferencji</a:t>
            </a:r>
            <a:endParaRPr lang="pl-PL" sz="1200" b="1" kern="1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426445" y="4005064"/>
            <a:ext cx="1610051" cy="1334501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200" b="1" kern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Możliwość dokonania oceny usługi</a:t>
            </a:r>
          </a:p>
        </p:txBody>
      </p:sp>
    </p:spTree>
    <p:extLst>
      <p:ext uri="{BB962C8B-B14F-4D97-AF65-F5344CB8AC3E}">
        <p14:creationId xmlns:p14="http://schemas.microsoft.com/office/powerpoint/2010/main" val="33031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230425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Informacje podstawowe</a:t>
            </a:r>
            <a:br>
              <a:rPr lang="pl-PL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pl-PL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dodatkowe</a:t>
            </a:r>
            <a:br>
              <a:rPr lang="pl-PL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54513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Układ karty podmiotu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845441"/>
            <a:ext cx="7916171" cy="4248363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część Karty Podmiotu będzie </a:t>
            </a:r>
          </a:p>
          <a:p>
            <a:pPr marL="344488" indent="17463">
              <a:lnSpc>
                <a:spcPct val="100000"/>
              </a:lnSpc>
            </a:pPr>
            <a:r>
              <a:rPr lang="pl-PL" sz="2400" b="1" dirty="0" smtClean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widoczna dla wszystkich użytkowników.</a:t>
            </a:r>
            <a:endParaRPr lang="pl-PL" sz="2400" dirty="0" smtClean="0">
              <a:solidFill>
                <a:srgbClr val="E07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</a:pPr>
            <a:endParaRPr lang="pl-PL" sz="2400" dirty="0" smtClean="0">
              <a:solidFill>
                <a:srgbClr val="E07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podane w tej kategorii podlegają weryfikacji wstępnej.</a:t>
            </a:r>
          </a:p>
          <a:p>
            <a:pPr marL="0" indent="0"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dane podane w tej kategorii uległy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zmianie, Podmiot wpisany do </a:t>
            </a: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Bazy jest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zobowiązany do aktualizacji tych danych niezwłocznie, jednakże nie później niż w ciągu </a:t>
            </a: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 od zaistnienia zmiany.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333">
            <a:off x="6751593" y="840538"/>
            <a:ext cx="2334520" cy="176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Informacje podstawowe – wizytówka podmiotu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24744"/>
            <a:ext cx="8280920" cy="5040560"/>
          </a:xfrm>
        </p:spPr>
        <p:txBody>
          <a:bodyPr/>
          <a:lstStyle/>
          <a:p>
            <a:pPr marL="0" indent="0" algn="just">
              <a:lnSpc>
                <a:spcPct val="100000"/>
              </a:lnSpc>
            </a:pPr>
            <a:r>
              <a:rPr lang="pl-PL" sz="2400" b="1" dirty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Jakie informacje </a:t>
            </a:r>
            <a:r>
              <a:rPr lang="pl-PL" sz="2400" b="1" dirty="0" smtClean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podać </a:t>
            </a:r>
            <a:r>
              <a:rPr lang="pl-PL" sz="2400" b="1" dirty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Karcie podmiotu</a:t>
            </a:r>
            <a:r>
              <a:rPr lang="pl-PL" sz="2400" b="1" dirty="0" smtClean="0">
                <a:solidFill>
                  <a:srgbClr val="E07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49263" indent="-449263" algn="just">
              <a:lnSpc>
                <a:spcPct val="100000"/>
              </a:lnSpc>
              <a:buFont typeface="+mj-lt"/>
              <a:buAutoNum type="arabicPeriod"/>
            </a:pP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 algn="just">
              <a:lnSpc>
                <a:spcPct val="100000"/>
              </a:lnSpc>
              <a:buFont typeface="+mj-lt"/>
              <a:buAutoNum type="arabicPeriod"/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 -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automatycznie weryfikuje poprawność wpisu numeru NIP</a:t>
            </a: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 algn="just">
              <a:lnSpc>
                <a:spcPct val="100000"/>
              </a:lnSpc>
              <a:buFont typeface="+mj-lt"/>
              <a:buAutoNum type="arabicPeriod"/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REGON - </a:t>
            </a: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automatycznie weryfikuje poprawność wpisu numeru REGON</a:t>
            </a: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 algn="just">
              <a:lnSpc>
                <a:spcPct val="100000"/>
              </a:lnSpc>
              <a:buFont typeface="+mj-lt"/>
              <a:buAutoNum type="arabicPeriod"/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Nazwa Podmiotu</a:t>
            </a:r>
          </a:p>
          <a:p>
            <a:pPr marL="0" indent="0" algn="just"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Nazwa stosowana w obrocie gospodarczym</a:t>
            </a:r>
          </a:p>
          <a:p>
            <a:pPr marL="0" indent="0" algn="just"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Forma prawna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24744"/>
            <a:ext cx="8280920" cy="504056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</a:pP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Czy chcesz świadczyć usługi z możliwością dofinansowania ze środków publicznych?</a:t>
            </a:r>
          </a:p>
          <a:p>
            <a:pPr marL="0" lvl="0" indent="0" algn="just">
              <a:lnSpc>
                <a:spcPct val="100000"/>
              </a:lnSpc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usługa szkoleniowa</a:t>
            </a:r>
          </a:p>
          <a:p>
            <a:pPr marL="0" lvl="0" indent="0" algn="just">
              <a:lnSpc>
                <a:spcPct val="100000"/>
              </a:lnSpc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usługa doradcza</a:t>
            </a:r>
          </a:p>
          <a:p>
            <a:endParaRPr lang="pl-PL" sz="2400" dirty="0"/>
          </a:p>
          <a:p>
            <a:r>
              <a:rPr lang="pl-PL" sz="22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z kafeterii zgodny z dokumentami poświadczającymi uprawnienia.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908720"/>
            <a:ext cx="8136904" cy="5112568"/>
          </a:xfrm>
        </p:spPr>
        <p:txBody>
          <a:bodyPr/>
          <a:lstStyle/>
          <a:p>
            <a:pPr marL="0" indent="0" algn="just">
              <a:lnSpc>
                <a:spcPct val="100000"/>
              </a:lnSpc>
            </a:pP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Dotychczasowe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w realizacji usług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rozwojowych.</a:t>
            </a:r>
          </a:p>
          <a:p>
            <a:pPr marL="0" indent="0" algn="just"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 Podmiot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możliwość załączenia maksymalnie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dokumentów</a:t>
            </a: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(np. referencji) – pojedynczy załącznik nie może przekraczać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MB. </a:t>
            </a:r>
          </a:p>
          <a:p>
            <a:pPr algn="just">
              <a:lnSpc>
                <a:spcPct val="100000"/>
              </a:lnSpc>
            </a:pPr>
            <a:endParaRPr lang="pl-PL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</a:pP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miejscu możliwe jest także odesłanie do strony internetowej Podmiotu: </a:t>
            </a:r>
            <a:r>
              <a:rPr lang="pl-PL" sz="24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Więcej informacji znajduje się na stronie internetowej…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Informacje</a:t>
            </a: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podstawowe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07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55576" y="903116"/>
            <a:ext cx="7992888" cy="526218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Inne informacje nt. Podmiotu np.: posiadane licencje, akredytacje, certyfikaty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 Podmiot ma możliwość załączenia maksymalnie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dokumentów</a:t>
            </a:r>
            <a:r>
              <a:rPr lang="pl-PL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(np. referencji) - pojedynczy załącznik nie może przekraczać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MB.</a:t>
            </a:r>
            <a:b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miejscu możliwe jest także odesłanie do strony internetowej Podmiotu: </a:t>
            </a:r>
            <a:r>
              <a:rPr lang="pl-PL" b="0" dirty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Więcej informacji znajduje się na </a:t>
            </a:r>
            <a:r>
              <a:rPr lang="pl-PL" b="0" dirty="0" smtClean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stronie internetowej</a:t>
            </a:r>
            <a:r>
              <a:rPr lang="pl-PL" b="0" dirty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pl-PL" b="0" dirty="0"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91072" y="776103"/>
            <a:ext cx="8245424" cy="4968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Instytucja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walidująca</a:t>
            </a: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Instytucja certyfikująca </a:t>
            </a:r>
          </a:p>
          <a:p>
            <a:pPr>
              <a:lnSpc>
                <a:spcPct val="100000"/>
              </a:lnSpc>
            </a:pPr>
            <a:endParaRPr lang="pl-PL" sz="2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400" i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</a:t>
            </a:r>
            <a:r>
              <a:rPr lang="pl-PL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podać kod i nazwę kwalifikacji zgodnie z </a:t>
            </a:r>
            <a:r>
              <a:rPr lang="pl-PL" sz="24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danymi</a:t>
            </a:r>
          </a:p>
          <a:p>
            <a:pPr>
              <a:lnSpc>
                <a:spcPct val="100000"/>
              </a:lnSpc>
            </a:pPr>
            <a:r>
              <a:rPr lang="pl-PL" sz="24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zawartymi </a:t>
            </a:r>
            <a:r>
              <a:rPr lang="pl-PL" sz="24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Zintegrowanym Rejestrze </a:t>
            </a:r>
            <a:r>
              <a:rPr lang="pl-PL" sz="2400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Kwalifikacji</a:t>
            </a:r>
          </a:p>
          <a:p>
            <a:pPr>
              <a:lnSpc>
                <a:spcPct val="100000"/>
              </a:lnSpc>
            </a:pPr>
            <a:endParaRPr lang="pl-PL" sz="24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 głównego miejsca wykonywania działalności / siedziba i adres Podmiotu </a:t>
            </a: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istnieje możliwość dodania adresu kontaktowego, wskazania oddziału lub filii</a:t>
            </a:r>
          </a:p>
          <a:p>
            <a:pPr>
              <a:lnSpc>
                <a:spcPct val="100000"/>
              </a:lnSpc>
            </a:pP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rzałka w dół 2"/>
          <p:cNvSpPr/>
          <p:nvPr/>
        </p:nvSpPr>
        <p:spPr bwMode="auto">
          <a:xfrm>
            <a:off x="2123728" y="1603424"/>
            <a:ext cx="1528748" cy="8894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44" charset="-128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924734"/>
            <a:ext cx="8213087" cy="554461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Osoby uprawnione w imieniu Podmiotu do wpisywania danych 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Bazy Usług Rozwojowych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umożliwia dodanie do profilu Podmiotu w każdym momencie osoby, która będzie nim zarządzała.</a:t>
            </a:r>
          </a:p>
          <a:p>
            <a:pPr algn="just">
              <a:lnSpc>
                <a:spcPct val="100000"/>
              </a:lnSpc>
            </a:pP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Oświadczenie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że Podmiot prowadzi aktywną </a:t>
            </a:r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- </a:t>
            </a:r>
            <a:r>
              <a:rPr lang="pl-P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nie </a:t>
            </a:r>
            <a:r>
              <a:rPr 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być zawieszona</a:t>
            </a: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endParaRPr lang="pl-PL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2906850" cy="217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86" y="260648"/>
            <a:ext cx="3268414" cy="179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412776"/>
            <a:ext cx="7772155" cy="446667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dotyczą podmiotów, które zadeklarują chęć realizacji usług rozwojowych z możliwością dofinansowania ze środków </a:t>
            </a: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publicznych</a:t>
            </a: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spełnianie wymagań w zakresie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potencjału technicznego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spełnianie wymagań w zakresie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potencjału ekonomicznego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realizacji usług rozwojowych przez osoby, które posiadają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niezbędne doświadczenie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przestrzeganie przez podmiot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 etyki zawodowej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dot.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systemu zapewniania jakości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l-PL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Kryteria dodatkowe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4135" y="612891"/>
            <a:ext cx="7653961" cy="10395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32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Dlaczego </a:t>
            </a:r>
            <a:r>
              <a:rPr lang="pl-PL" sz="321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powstała</a:t>
            </a:r>
            <a:r>
              <a:rPr lang="pl-PL" sz="32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21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Baza Usług Rozwojowych?</a:t>
            </a:r>
            <a:endParaRPr lang="pl-PL" sz="32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800" y="1937370"/>
            <a:ext cx="3252297" cy="4032338"/>
          </a:xfrm>
        </p:spPr>
      </p:pic>
      <p:pic>
        <p:nvPicPr>
          <p:cNvPr id="10244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19" y="1937370"/>
            <a:ext cx="1905531" cy="17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58" y="3429000"/>
            <a:ext cx="1905531" cy="17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3361" y="1939777"/>
            <a:ext cx="3252297" cy="4032338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19" y="3431407"/>
            <a:ext cx="1905531" cy="17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116632"/>
            <a:ext cx="2233498" cy="276918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412776"/>
            <a:ext cx="7772155" cy="446667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 techniczny</a:t>
            </a: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wyposażenie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biurowe zapewniające właściwe przechowywanie dokumentacji związanej ze świadczeniem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urządzenia techniczne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(sprzęt komputerowy, oprogramowanie biurowe,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sprzęt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telefoniczny, dostęp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Internetu)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l-PL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Kryteria dodatkowe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3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25" y="620688"/>
            <a:ext cx="37807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412776"/>
            <a:ext cx="7772155" cy="446667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Potencjał ekonomiczny</a:t>
            </a: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zaległości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tytułu podatków lub z tytułu składek na ubezpieczenia społeczne oraz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zdrowotne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niepozostawanie pod zarządem komisarycznym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wniosku o ogłoszenie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upadłości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postępowania likwidacyjnego, naprawczego, restrukturyzacyjnego</a:t>
            </a: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l-PL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Kryteria dodatkowe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5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86" y="260648"/>
            <a:ext cx="3268414" cy="179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412776"/>
            <a:ext cx="7772155" cy="446667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Niezbędne doświadczenie</a:t>
            </a: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ealizacja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rozwojowych przez osoby, które posiadają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łącznie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zawodowe lub kwalifikacje adekwatne do świadczonych usług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rozwojowych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doświadczenie związane z realizacją, co najmniej dwóch usług rozwojowych</a:t>
            </a:r>
            <a:endParaRPr lang="pl-P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l-PL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Kryteria dodatkowe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6846"/>
            <a:ext cx="2051720" cy="211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836712"/>
            <a:ext cx="7772155" cy="51845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etyki zawodowej</a:t>
            </a: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ealizacja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rozwojowych przez osoby, które posiadają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łącznie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działalności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obowiązującymi przepisami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prawa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przestrzeganie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 wolnej i uczciwej konkurencji oraz równego traktowania wszystkich uczestników obrotu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gospodarczego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poprawności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jasności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sformułowań w zawieranych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umowach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świadczenie usług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należytą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starannością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poufności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informacji uzyskanych w związku ze świadczeniem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realizacji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wyłącznie przez wykwalifikowany personel i </a:t>
            </a:r>
            <a:r>
              <a:rPr lang="pl-P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dążenie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stałego podwyższania jego kwalifikacji</a:t>
            </a:r>
            <a:endParaRPr lang="pl-PL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l-PL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Kryteria dodatkowe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3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836712"/>
            <a:ext cx="7772155" cy="51845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lvl="2" indent="0" algn="ctr">
              <a:lnSpc>
                <a:spcPct val="110000"/>
              </a:lnSpc>
              <a:buNone/>
            </a:pPr>
            <a:endParaRPr lang="pl-PL" sz="2000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ctr">
              <a:lnSpc>
                <a:spcPct val="110000"/>
              </a:lnSpc>
              <a:buNone/>
            </a:pPr>
            <a:r>
              <a:rPr lang="pl-PL" sz="2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pl-PL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zapewniania jakości </a:t>
            </a: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r>
              <a:rPr lang="pl-P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ścieżki:</a:t>
            </a:r>
          </a:p>
          <a:p>
            <a:pPr marL="0" lvl="2" indent="0">
              <a:lnSpc>
                <a:spcPct val="110000"/>
              </a:lnSpc>
              <a:buNone/>
            </a:pPr>
            <a:endParaRPr lang="pl-P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 lub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akredytacja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usług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szkoleniowych/doradczych</a:t>
            </a:r>
          </a:p>
          <a:p>
            <a:pPr marL="2857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uprawnienia wynikające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odrębnych przepisów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prawa</a:t>
            </a:r>
            <a:endParaRPr lang="pl-PL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Kryteria dodatkowe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7526"/>
            <a:ext cx="2374032" cy="21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916831"/>
            <a:ext cx="7772155" cy="4178639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 certyfikatów / akredytacji – pomocniczo prowadzona przez PARP</a:t>
            </a:r>
          </a:p>
          <a:p>
            <a:pPr marL="0" lvl="2" indent="0">
              <a:lnSpc>
                <a:spcPct val="110000"/>
              </a:lnSpc>
              <a:buNone/>
            </a:pPr>
            <a:endParaRPr lang="pl-PL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pl-PL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przypadku braku odpowiedniego potwierdzenia posiadania systemu zapewniania jakości usług – możliwość wskazania w karcie podmiotu innego, spełniającego warunki ustanowione w rozporządzeniu Krajowego Systemu Usług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zapewniania jakości – </a:t>
            </a:r>
            <a:r>
              <a:rPr lang="pl-PL" altLang="pl-PL" sz="321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cieżka I: certyfikacja/akredytacja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628800"/>
            <a:ext cx="7772155" cy="4178639"/>
          </a:xfrm>
        </p:spPr>
        <p:txBody>
          <a:bodyPr>
            <a:normAutofit/>
          </a:bodyPr>
          <a:lstStyle/>
          <a:p>
            <a:pPr marL="0" lvl="2" indent="0" algn="ctr">
              <a:lnSpc>
                <a:spcPct val="110000"/>
              </a:lnSpc>
              <a:buNone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 </a:t>
            </a: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certyfikatów / </a:t>
            </a:r>
            <a:r>
              <a:rPr 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akredytacji:</a:t>
            </a:r>
          </a:p>
          <a:p>
            <a:pPr marL="342900" lvl="2" indent="-342900" algn="just">
              <a:buFont typeface="+mj-lt"/>
              <a:buAutoNum type="arabicPeriod"/>
            </a:pP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systemu zarządzania jakością wg.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ISO 9001:2008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(PN-EN ISO 9001:2009) – </a:t>
            </a:r>
            <a:r>
              <a:rPr lang="pl-PL" sz="13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powiązanym ze świadczeniem usług rozwojowych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 algn="just">
              <a:buFont typeface="+mj-lt"/>
              <a:buAutoNum type="arabicPeriod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Usługi Szkoleniowo-Rozwojowej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PIFS SUS 2.0 </a:t>
            </a:r>
          </a:p>
          <a:p>
            <a:pPr marL="342900" lvl="2" indent="-342900" algn="just">
              <a:buFont typeface="+mj-lt"/>
              <a:buAutoNum type="arabicPeriod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 </a:t>
            </a:r>
            <a:r>
              <a:rPr lang="pl-PL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29990:2010 </a:t>
            </a:r>
            <a:r>
              <a:rPr lang="pl-PL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3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edukacyjne dla potrzeb kształcenia pozaszkolnego i szkoleń – podstawowe wymagania dla dostawców usług</a:t>
            </a:r>
          </a:p>
          <a:p>
            <a:pPr marL="342900" lvl="2" indent="-342900" algn="just">
              <a:buFont typeface="+mj-lt"/>
              <a:buAutoNum type="arabicPeriod"/>
            </a:pPr>
            <a:r>
              <a:rPr lang="pl-PL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</a:t>
            </a: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Jakości Małopolskich Standardów Usług Edukacyjno-Szkoleniowych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(MSUES)</a:t>
            </a:r>
          </a:p>
          <a:p>
            <a:pPr marL="342900" lvl="2" indent="-342900" algn="just">
              <a:buFont typeface="+mj-lt"/>
              <a:buAutoNum type="arabicPeriod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Certyfikat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VCC Akademia Edukacyjna</a:t>
            </a:r>
          </a:p>
          <a:p>
            <a:pPr marL="342900" lvl="2" indent="-342900" algn="just">
              <a:buFont typeface="+mj-lt"/>
              <a:buAutoNum type="arabicPeriod"/>
            </a:pPr>
            <a:r>
              <a:rPr 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 Jakości 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TGLS </a:t>
            </a:r>
            <a:r>
              <a:rPr lang="pl-PL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Alliance </a:t>
            </a:r>
          </a:p>
          <a:p>
            <a:pPr marL="342900" lvl="2" indent="-342900" algn="just">
              <a:buFont typeface="+mj-lt"/>
              <a:buAutoNum type="arabicPeriod"/>
            </a:pP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 </a:t>
            </a:r>
            <a:r>
              <a:rPr lang="pl-PL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Assured</a:t>
            </a:r>
            <a:r>
              <a:rPr lang="pl-PL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2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endParaRPr lang="pl-PL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zapewniania jakości – </a:t>
            </a:r>
            <a:r>
              <a:rPr lang="pl-PL" altLang="pl-PL" sz="321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cieżka I: certyfikacja/akredytacja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980210"/>
          </a:xfrm>
        </p:spPr>
        <p:txBody>
          <a:bodyPr>
            <a:normAutofit/>
          </a:bodyPr>
          <a:lstStyle/>
          <a:p>
            <a:pPr marL="182563" lvl="2" indent="-182563" algn="just">
              <a:lnSpc>
                <a:spcPct val="110000"/>
              </a:lnSpc>
            </a:pPr>
            <a:endParaRPr lang="pl-P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2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dostępny dla każdego po spełnieniu obiektywnych i powszechnie dostępnych kryteriów</a:t>
            </a:r>
          </a:p>
          <a:p>
            <a:pPr marL="342900" lvl="2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niezależny audyt, zgodny z wymogami określonymi przez PARP, opartymi o międzynarodowe standardy </a:t>
            </a:r>
          </a:p>
          <a:p>
            <a:pPr marL="342900" lvl="2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</a:t>
            </a:r>
            <a:r>
              <a:rPr lang="pl-PL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recertyfikacji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nie rzadziej niż co 3 lata </a:t>
            </a:r>
          </a:p>
          <a:p>
            <a:pPr marL="342900" lvl="2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uzyskania dokumentu dotyczą wymogów jakościowych określonych przez PARP</a:t>
            </a:r>
          </a:p>
          <a:p>
            <a:pPr marL="342900" lvl="2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 istnieje na rynku od co najmniej 1 roku </a:t>
            </a:r>
            <a:b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jest wydawany przez wiarygodną </a:t>
            </a:r>
            <a:b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jednostkę certyfikującą / akredytującą </a:t>
            </a:r>
            <a:b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Polskie Centrum Akredytacji 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międzynarodowy odpowiednik)</a:t>
            </a:r>
          </a:p>
          <a:p>
            <a:pPr marL="182563" lvl="2" indent="-182563" algn="just">
              <a:lnSpc>
                <a:spcPct val="110000"/>
              </a:lnSpc>
              <a:buFont typeface="Arial" panose="020B0604020202020204" pitchFamily="34" charset="0"/>
              <a:buNone/>
            </a:pPr>
            <a:endParaRPr lang="pl-P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/>
          </a:p>
        </p:txBody>
      </p:sp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05064"/>
            <a:ext cx="1224136" cy="11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Jaki </a:t>
            </a:r>
            <a:r>
              <a:rPr lang="pl-PL" sz="321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certyfikat / akredytacja może zostać uznany przez PARP?</a:t>
            </a:r>
            <a:endParaRPr lang="pl-PL" altLang="pl-PL" sz="321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923" y="1340769"/>
            <a:ext cx="7772155" cy="4754701"/>
          </a:xfrm>
        </p:spPr>
        <p:txBody>
          <a:bodyPr>
            <a:normAutofit/>
          </a:bodyPr>
          <a:lstStyle/>
          <a:p>
            <a:pPr marL="0" lvl="2" indent="0">
              <a:lnSpc>
                <a:spcPct val="110000"/>
              </a:lnSpc>
              <a:buNone/>
            </a:pPr>
            <a:endParaRPr lang="pl-PL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endParaRPr lang="pl-PL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endParaRPr lang="pl-PL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endParaRPr lang="pl-PL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110000"/>
              </a:lnSpc>
              <a:buNone/>
            </a:pPr>
            <a:r>
              <a:rPr lang="pl-PL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certyfikatu z listy rozwijanej – możliwość wybrania certyfikatów w zależności od zaznaczenia w Informacjach Podstawowych zakresu świadczenia usług z możliwością dofinansowania:</a:t>
            </a:r>
          </a:p>
          <a:p>
            <a:pPr marL="457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szkoleniowe</a:t>
            </a:r>
          </a:p>
          <a:p>
            <a:pPr marL="457200" lvl="2" indent="-4572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2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(D) doradcze</a:t>
            </a:r>
            <a:endParaRPr lang="pl-PL" sz="2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zapewniania jakości – </a:t>
            </a:r>
            <a:r>
              <a:rPr lang="pl-PL" altLang="pl-PL" sz="321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cieżka I: certyfikacja/akredytacja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820755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600400" cy="33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923" y="2063137"/>
            <a:ext cx="3382021" cy="331008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11960" y="2780928"/>
            <a:ext cx="4392488" cy="331454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</a:pPr>
            <a:r>
              <a:rPr lang="pl-PL" alt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Alternatywna ścieżka wpisu do 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Bazy Usług Rozwojowych </a:t>
            </a:r>
            <a:r>
              <a:rPr lang="pl-PL" alt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podstawie </a:t>
            </a:r>
            <a:r>
              <a:rPr lang="pl-PL" altLang="pl-PL" sz="2200" dirty="0">
                <a:solidFill>
                  <a:srgbClr val="21C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uprawnień</a:t>
            </a:r>
            <a:r>
              <a:rPr lang="pl-PL" altLang="pl-PL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wynikających z </a:t>
            </a:r>
            <a:r>
              <a:rPr lang="pl-PL" altLang="pl-PL" sz="2200" dirty="0">
                <a:solidFill>
                  <a:srgbClr val="21C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odrębnych przepisów prawa </a:t>
            </a:r>
            <a:r>
              <a:rPr lang="pl-PL" alt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usług szkoleniowych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pl-PL" sz="321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zapewniania jakości - ścieżka II: uprawnienia do świadczenia usług z mocy prawa</a:t>
            </a:r>
            <a:endParaRPr lang="pl-PL" altLang="pl-PL" sz="321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889089" y="1552125"/>
            <a:ext cx="7510688" cy="138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4" tIns="45337" rIns="90674" bIns="4533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CE" charset="-1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CE" charset="-1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CE" charset="-1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CE" charset="-1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CE" charset="-1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CE" charset="-18"/>
              </a:defRPr>
            </a:lvl9pPr>
          </a:lstStyle>
          <a:p>
            <a:pPr algn="ctr">
              <a:defRPr/>
            </a:pPr>
            <a:r>
              <a:rPr lang="pl-PL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modyfikacja największej bazy ofert szkoleniowych w Polsce tj. </a:t>
            </a:r>
            <a:r>
              <a:rPr lang="pl-PL" sz="28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www.inwestycjawkadry.pl</a:t>
            </a:r>
            <a:r>
              <a:rPr lang="pl-PL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l-PL" sz="2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94" y="3120167"/>
            <a:ext cx="3322341" cy="29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Baza Usług Rozwojowych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5800" y="1844824"/>
            <a:ext cx="7918648" cy="425065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</a:pPr>
            <a:endParaRPr lang="pl-PL" altLang="pl-PL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Rodzaj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wybór podstawy prawnej z listy rozwijanej 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Prawna 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ostatni dokument uprawniający np. akredytacja Kuratora Oświaty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ważności 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uprawnień 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np. kursy wpisane w akredytacji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Dok. Poświadczające uprawnienia 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skany wskazanych ostatnich dokumentów nadających uprawnienia (mak. 5 dokumentów, załącznik nie może przekraczać </a:t>
            </a:r>
            <a:r>
              <a:rPr lang="pl-PL" altLang="pl-PL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altLang="pl-PL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l-PL" alt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altLang="pl-PL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pl-PL" sz="321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zapewniania jakości - ścieżka II: uprawnienia do świadczenia usług z mocy prawa</a:t>
            </a:r>
            <a:endParaRPr lang="pl-PL" altLang="pl-PL" sz="321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44824"/>
            <a:ext cx="81819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3342395" y="2429942"/>
            <a:ext cx="3234991" cy="3805769"/>
            <a:chOff x="3985904" y="2781765"/>
            <a:chExt cx="3234991" cy="3805769"/>
          </a:xfrm>
        </p:grpSpPr>
        <p:grpSp>
          <p:nvGrpSpPr>
            <p:cNvPr id="13" name="Grupa 12"/>
            <p:cNvGrpSpPr/>
            <p:nvPr/>
          </p:nvGrpSpPr>
          <p:grpSpPr>
            <a:xfrm>
              <a:off x="3985904" y="2781765"/>
              <a:ext cx="3227492" cy="3805769"/>
              <a:chOff x="4860032" y="1556792"/>
              <a:chExt cx="3227492" cy="3805769"/>
            </a:xfrm>
          </p:grpSpPr>
          <p:pic>
            <p:nvPicPr>
              <p:cNvPr id="14340" name="Picture 4" descr="d:\Users\agnieszka_poplawska\Desktop\oświadczeni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63415">
                <a:off x="5148064" y="1556792"/>
                <a:ext cx="2695952" cy="38057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Elipsa 7"/>
              <p:cNvSpPr/>
              <p:nvPr/>
            </p:nvSpPr>
            <p:spPr bwMode="auto">
              <a:xfrm rot="308433">
                <a:off x="6588224" y="2049815"/>
                <a:ext cx="1499300" cy="646886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34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67135">
                <a:off x="5014019" y="4121996"/>
                <a:ext cx="2747963" cy="3508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Elipsa 8"/>
              <p:cNvSpPr/>
              <p:nvPr/>
            </p:nvSpPr>
            <p:spPr bwMode="auto">
              <a:xfrm rot="475749">
                <a:off x="4860032" y="3827258"/>
                <a:ext cx="3168352" cy="940313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sz="2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Łącznik prosty ze strzałką 10"/>
              <p:cNvCxnSpPr/>
              <p:nvPr/>
            </p:nvCxnSpPr>
            <p:spPr bwMode="auto">
              <a:xfrm flipH="1">
                <a:off x="6496040" y="2770138"/>
                <a:ext cx="740256" cy="9468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pole tekstowe 11"/>
              <p:cNvSpPr txBox="1"/>
              <p:nvPr/>
            </p:nvSpPr>
            <p:spPr>
              <a:xfrm rot="18367268">
                <a:off x="6388001" y="3091988"/>
                <a:ext cx="6322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pl-PL" sz="1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albo</a:t>
                </a:r>
                <a:endParaRPr lang="pl-PL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pole tekstowe 19"/>
            <p:cNvSpPr txBox="1"/>
            <p:nvPr/>
          </p:nvSpPr>
          <p:spPr>
            <a:xfrm rot="451356">
              <a:off x="5711857" y="3367397"/>
              <a:ext cx="1509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pl-PL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WPŁYNĘŁO DNIA: DD-MM-RRR</a:t>
              </a:r>
              <a:endParaRPr lang="pl-PL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35" y="1908820"/>
            <a:ext cx="5743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1277814"/>
            <a:ext cx="7772155" cy="4239418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pl-PL" dirty="0" smtClean="0">
                <a:solidFill>
                  <a:srgbClr val="21C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Warunkiem </a:t>
            </a:r>
            <a:r>
              <a:rPr lang="pl-PL" dirty="0">
                <a:solidFill>
                  <a:srgbClr val="21C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rozpoczęcia weryfikacji wstępnej </a:t>
            </a:r>
            <a:r>
              <a:rPr lang="pl-PL" dirty="0" smtClean="0">
                <a:solidFill>
                  <a:srgbClr val="21C1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przekazanie oświadczenia o zgodności danych do siedziby PARP. </a:t>
            </a:r>
            <a:endParaRPr lang="pl-PL" dirty="0">
              <a:solidFill>
                <a:srgbClr val="21C1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Weryfikacja wstępna Karty podmiotu</a:t>
            </a:r>
            <a:endParaRPr lang="pl-PL" altLang="pl-PL" sz="321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1168" y="542831"/>
            <a:ext cx="5681967" cy="1157977"/>
          </a:xfrm>
        </p:spPr>
        <p:txBody>
          <a:bodyPr/>
          <a:lstStyle/>
          <a:p>
            <a:pPr algn="ctr">
              <a:defRPr/>
            </a:pPr>
            <a:r>
              <a:rPr lang="pl-PL" sz="32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Karta usługi – najważniejsze elementy</a:t>
            </a:r>
            <a:endParaRPr lang="pl-PL" sz="321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79" y="2780929"/>
            <a:ext cx="4170437" cy="24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1018" y="1429704"/>
            <a:ext cx="5681968" cy="487128"/>
          </a:xfrm>
        </p:spPr>
        <p:txBody>
          <a:bodyPr/>
          <a:lstStyle/>
          <a:p>
            <a:pPr algn="ctr">
              <a:defRPr/>
            </a:pP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Pole: Główny cel usługi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1339" y="2204789"/>
            <a:ext cx="6281326" cy="2040446"/>
          </a:xfrm>
        </p:spPr>
        <p:txBody>
          <a:bodyPr/>
          <a:lstStyle/>
          <a:p>
            <a:pPr marL="343860" indent="-343860">
              <a:buFont typeface="Arial" panose="020B0604020202020204" pitchFamily="34" charset="0"/>
              <a:buChar char="•"/>
              <a:defRPr/>
            </a:pPr>
            <a:r>
              <a:rPr lang="pl-PL" sz="16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 obowiązkowe, w którym określa się cel danej usługi (biznesowy lub edukacyjny),</a:t>
            </a:r>
          </a:p>
          <a:p>
            <a:pPr marL="343860" indent="-343860">
              <a:buFont typeface="Arial" panose="020B0604020202020204" pitchFamily="34" charset="0"/>
              <a:buChar char="•"/>
              <a:defRPr/>
            </a:pPr>
            <a:r>
              <a:rPr lang="pl-PL" sz="16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edukacyjny opisujemy językiem efektów uczenia się,</a:t>
            </a:r>
          </a:p>
          <a:p>
            <a:pPr marL="343860" indent="-343860">
              <a:buFont typeface="Arial" panose="020B0604020202020204" pitchFamily="34" charset="0"/>
              <a:buChar char="•"/>
              <a:defRPr/>
            </a:pPr>
            <a:r>
              <a:rPr lang="pl-PL" sz="16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biznesowy opisujemy wykorzystując zasadę SMART</a:t>
            </a:r>
          </a:p>
          <a:p>
            <a:pPr marL="343860" indent="-343860">
              <a:buFont typeface="Arial" panose="020B0604020202020204" pitchFamily="34" charset="0"/>
              <a:buChar char="•"/>
              <a:defRPr/>
            </a:pPr>
            <a:r>
              <a:rPr lang="pl-PL" sz="165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celu podlega ocenie po zakończeniu usługi</a:t>
            </a:r>
          </a:p>
          <a:p>
            <a:pPr marL="343860" indent="-343860">
              <a:buFont typeface="Arial" panose="020B0604020202020204" pitchFamily="34" charset="0"/>
              <a:buChar char="•"/>
              <a:defRPr/>
            </a:pPr>
            <a:endParaRPr lang="pl-PL" sz="165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46" y="4523421"/>
            <a:ext cx="3954335" cy="11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835696" y="422168"/>
            <a:ext cx="5681967" cy="55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Karta usługi</a:t>
            </a:r>
            <a:endParaRPr lang="pl-PL" sz="321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>
          <a:xfrm>
            <a:off x="784023" y="612890"/>
            <a:ext cx="7575957" cy="611298"/>
          </a:xfrm>
          <a:noFill/>
        </p:spPr>
        <p:txBody>
          <a:bodyPr/>
          <a:lstStyle/>
          <a:p>
            <a:pPr algn="ctr" eaLnBrk="1" hangingPunct="1"/>
            <a:r>
              <a:rPr lang="pl-PL" altLang="pl-PL" sz="3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oceny usług rozwojowych</a:t>
            </a:r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 bwMode="auto">
          <a:xfrm>
            <a:off x="784023" y="1340877"/>
            <a:ext cx="7575957" cy="40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1" tIns="0" rIns="90741" bIns="45371"/>
          <a:lstStyle>
            <a:lvl1pPr marL="339725" indent="-33972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35013" indent="-28257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31888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5A1BD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84325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BACF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36763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939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511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083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655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3860" indent="-343860" algn="ctr" eaLnBrk="1" hangingPunct="1">
              <a:defRPr/>
            </a:pPr>
            <a:r>
              <a:rPr 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Założenia systemu oceny usług rozwojowych</a:t>
            </a:r>
          </a:p>
          <a:p>
            <a:pPr marL="343860" indent="-343860" eaLnBrk="1" hangingPunct="1">
              <a:defRPr/>
            </a:pP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realizowane z EFS</a:t>
            </a:r>
          </a:p>
          <a:p>
            <a:pPr marL="343860" indent="-343860" algn="just" eaLnBrk="1" hangingPunct="1">
              <a:buFontTx/>
              <a:buChar char="•"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 dokonywania ocen współfinansowanych z EFS zostanie nałożony na beneficjentów przez Ministerstwo Infrastruktury i Rozwoju oraz każdą z Instytucji Zarządzających </a:t>
            </a:r>
            <a:r>
              <a:rPr lang="pl-PL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RPO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860" indent="-343860" eaLnBrk="1" hangingPunct="1">
              <a:defRPr/>
            </a:pPr>
            <a:r>
              <a:rPr 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komercyjne</a:t>
            </a:r>
          </a:p>
          <a:p>
            <a:pPr marL="343860" indent="-343860" algn="just" eaLnBrk="1" hangingPunct="1">
              <a:buFontTx/>
              <a:buChar char="•"/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Zaleca się aby Podmiot je realizujący, wprowadził w swoich umowach zapisy nakładające na uczestników obowiązek dokonania oceny usługi w </a:t>
            </a:r>
            <a:r>
              <a:rPr lang="pl-PL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Bazie</a:t>
            </a:r>
            <a:endParaRPr 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15" descr="C:\Users\szymon_kurek\AppData\Local\Microsoft\Windows\Temporary Internet Files\Content.IE5\LFG7WN0C\MC900078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39" y="5089375"/>
            <a:ext cx="1155735" cy="102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pole tekstowe 5"/>
          <p:cNvSpPr txBox="1">
            <a:spLocks noChangeArrowheads="1"/>
          </p:cNvSpPr>
          <p:nvPr/>
        </p:nvSpPr>
        <p:spPr bwMode="auto">
          <a:xfrm>
            <a:off x="6666175" y="179888"/>
            <a:ext cx="2238242" cy="4632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l-PL" altLang="pl-PL" sz="2407"/>
          </a:p>
        </p:txBody>
      </p:sp>
    </p:spTree>
    <p:extLst>
      <p:ext uri="{BB962C8B-B14F-4D97-AF65-F5344CB8AC3E}">
        <p14:creationId xmlns:p14="http://schemas.microsoft.com/office/powerpoint/2010/main" val="2871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>
          <a:xfrm>
            <a:off x="784023" y="297422"/>
            <a:ext cx="7575957" cy="611298"/>
          </a:xfrm>
          <a:noFill/>
        </p:spPr>
        <p:txBody>
          <a:bodyPr/>
          <a:lstStyle/>
          <a:p>
            <a:pPr algn="ctr" eaLnBrk="1" hangingPunct="1"/>
            <a:r>
              <a:rPr lang="pl-PL" altLang="pl-PL" sz="3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l-PL" altLang="pl-PL" dirty="0" smtClean="0">
                <a:latin typeface="Times" panose="02020603050405020304" pitchFamily="18" charset="0"/>
              </a:rPr>
              <a:t> </a:t>
            </a:r>
            <a:r>
              <a:rPr lang="pl-PL" altLang="pl-PL" sz="3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oceny usług rozwojowych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4023" y="1124744"/>
            <a:ext cx="7575957" cy="649504"/>
          </a:xfrm>
        </p:spPr>
        <p:txBody>
          <a:bodyPr/>
          <a:lstStyle/>
          <a:p>
            <a:pPr marL="343860" indent="-343860" algn="ctr" eaLnBrk="1" hangingPunct="1"/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oceniające usługę rozwojową (3 grupy):</a:t>
            </a:r>
          </a:p>
        </p:txBody>
      </p:sp>
      <p:pic>
        <p:nvPicPr>
          <p:cNvPr id="5124" name="Picture 5" descr="C:\Users\szymon_kurek\AppData\Local\Microsoft\Windows\Temporary Internet Files\Content.IE5\XO89A6WF\MC900078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63" y="3400345"/>
            <a:ext cx="628810" cy="137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szymon_kurek\AppData\Local\Microsoft\Windows\Temporary Internet Files\Content.IE5\52GDOLG0\MC9000787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81" y="3513373"/>
            <a:ext cx="1117529" cy="11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C:\Users\szymon_kurek\AppData\Local\Microsoft\Windows\Temporary Internet Files\Content.IE5\LFG7WN0C\MC9000787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38" y="3218866"/>
            <a:ext cx="1681070" cy="14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62317" y="2060848"/>
            <a:ext cx="144387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Uczestnik usługi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549464" y="2021939"/>
            <a:ext cx="325070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Przedstawiciel przedsiębiorstwa kierującego uczestników </a:t>
            </a:r>
            <a:r>
              <a:rPr lang="pl-PL" sz="16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na </a:t>
            </a: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usługę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580112" y="2010597"/>
            <a:ext cx="295938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Przedstawiciel podmiotu realizującego usługę</a:t>
            </a:r>
          </a:p>
        </p:txBody>
      </p:sp>
      <p:sp>
        <p:nvSpPr>
          <p:cNvPr id="5130" name="Strzałka w dół 2"/>
          <p:cNvSpPr>
            <a:spLocks noChangeArrowheads="1"/>
          </p:cNvSpPr>
          <p:nvPr/>
        </p:nvSpPr>
        <p:spPr bwMode="auto">
          <a:xfrm>
            <a:off x="1538594" y="2957791"/>
            <a:ext cx="144865" cy="343855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l-PL" altLang="pl-PL" sz="2407"/>
          </a:p>
        </p:txBody>
      </p:sp>
      <p:sp>
        <p:nvSpPr>
          <p:cNvPr id="5131" name="Strzałka w dół 12"/>
          <p:cNvSpPr>
            <a:spLocks noChangeArrowheads="1"/>
          </p:cNvSpPr>
          <p:nvPr/>
        </p:nvSpPr>
        <p:spPr bwMode="auto">
          <a:xfrm>
            <a:off x="3994930" y="3029428"/>
            <a:ext cx="143273" cy="362958"/>
          </a:xfrm>
          <a:prstGeom prst="downArrow">
            <a:avLst>
              <a:gd name="adj1" fmla="val 50000"/>
              <a:gd name="adj2" fmla="val 5038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l-PL" altLang="pl-PL" sz="2407"/>
          </a:p>
        </p:txBody>
      </p:sp>
      <p:sp>
        <p:nvSpPr>
          <p:cNvPr id="5132" name="Strzałka w dół 13"/>
          <p:cNvSpPr>
            <a:spLocks noChangeArrowheads="1"/>
          </p:cNvSpPr>
          <p:nvPr/>
        </p:nvSpPr>
        <p:spPr bwMode="auto">
          <a:xfrm>
            <a:off x="6811039" y="2708920"/>
            <a:ext cx="143273" cy="52215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l-PL" altLang="pl-PL" sz="2407"/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668451" y="5225655"/>
            <a:ext cx="7575957" cy="43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1" tIns="0" rIns="90741" bIns="45371"/>
          <a:lstStyle>
            <a:lvl1pPr marL="339725" indent="-33972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35013" indent="-282575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31888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5A1BD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584325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BACF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36763" indent="-227013" algn="l" defTabSz="904875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4939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511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083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65563" indent="-227013" algn="l" defTabSz="904875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3860" indent="-343860" algn="ctr" eaLnBrk="1" hangingPunct="1">
              <a:defRPr/>
            </a:pPr>
            <a:r>
              <a:rPr 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współfinansowane z EFS = ocena obowiązkowa</a:t>
            </a:r>
          </a:p>
        </p:txBody>
      </p:sp>
    </p:spTree>
    <p:extLst>
      <p:ext uri="{BB962C8B-B14F-4D97-AF65-F5344CB8AC3E}">
        <p14:creationId xmlns:p14="http://schemas.microsoft.com/office/powerpoint/2010/main" val="33093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>
          <a:xfrm>
            <a:off x="784023" y="541254"/>
            <a:ext cx="7575957" cy="611298"/>
          </a:xfrm>
          <a:noFill/>
        </p:spPr>
        <p:txBody>
          <a:bodyPr/>
          <a:lstStyle/>
          <a:p>
            <a:pPr algn="ctr" eaLnBrk="1" hangingPunct="1"/>
            <a:r>
              <a:rPr lang="pl-PL" altLang="pl-PL" sz="3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l-PL" altLang="pl-PL" dirty="0" smtClean="0">
                <a:latin typeface="Times" panose="02020603050405020304" pitchFamily="18" charset="0"/>
              </a:rPr>
              <a:t> </a:t>
            </a:r>
            <a:r>
              <a:rPr lang="pl-PL" altLang="pl-PL" sz="3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oceny usług rozwojowych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55659" y="1045893"/>
            <a:ext cx="7903892" cy="1845037"/>
          </a:xfrm>
        </p:spPr>
        <p:txBody>
          <a:bodyPr/>
          <a:lstStyle/>
          <a:p>
            <a:pPr marL="0" indent="0" algn="ctr" eaLnBrk="1" hangingPunct="1"/>
            <a:r>
              <a:rPr lang="pl-PL" altLang="pl-PL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Ankieta (on-line) oceniająca usługę rozwojową – 3 pytania </a:t>
            </a:r>
          </a:p>
          <a:p>
            <a:pPr marL="0" indent="0" algn="just" eaLnBrk="1" hangingPunct="1"/>
            <a:r>
              <a:rPr lang="pl-PL" alt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 1  </a:t>
            </a:r>
            <a:r>
              <a:rPr lang="pl-PL" alt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dotyczy stopnia osiągnięcia celu usługi rozwojowej</a:t>
            </a:r>
          </a:p>
          <a:p>
            <a:pPr marL="0" indent="0" algn="just" eaLnBrk="1" hangingPunct="1"/>
            <a:r>
              <a:rPr lang="pl-PL" alt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 2  </a:t>
            </a:r>
            <a:r>
              <a:rPr lang="pl-PL" alt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dotyczy spełnienia oczekiwań wobec usługi rozwojowej</a:t>
            </a:r>
            <a:endParaRPr lang="pl-PL" altLang="pl-PL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/>
            <a:r>
              <a:rPr lang="pl-PL" alt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Pytanie 3  </a:t>
            </a:r>
            <a:r>
              <a:rPr lang="pl-PL" alt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pl-PL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dotyczy możliwości rekomendowania usługi</a:t>
            </a:r>
          </a:p>
        </p:txBody>
      </p:sp>
      <p:grpSp>
        <p:nvGrpSpPr>
          <p:cNvPr id="6148" name="Grupa 4"/>
          <p:cNvGrpSpPr>
            <a:grpSpLocks/>
          </p:cNvGrpSpPr>
          <p:nvPr/>
        </p:nvGrpSpPr>
        <p:grpSpPr bwMode="auto">
          <a:xfrm>
            <a:off x="1322091" y="2922770"/>
            <a:ext cx="6426590" cy="1959656"/>
            <a:chOff x="843806" y="2123331"/>
            <a:chExt cx="7776864" cy="2639479"/>
          </a:xfrm>
        </p:grpSpPr>
        <p:pic>
          <p:nvPicPr>
            <p:cNvPr id="6159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102" y="3390157"/>
              <a:ext cx="626592" cy="137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279" y="3503490"/>
              <a:ext cx="1114176" cy="118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8" descr="C:\Users\szymon_kurek\AppData\Local\Microsoft\Windows\Temporary Internet Files\Content.IE5\LFG7WN0C\MC900078768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712" y="3210272"/>
              <a:ext cx="1675830" cy="147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ole tekstowe 8"/>
            <p:cNvSpPr txBox="1"/>
            <p:nvPr/>
          </p:nvSpPr>
          <p:spPr>
            <a:xfrm>
              <a:off x="843806" y="2196232"/>
              <a:ext cx="1440945" cy="6218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Uczestnik usługi</a:t>
              </a: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2427304" y="2123331"/>
              <a:ext cx="3240199" cy="6218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Przedstawiciel przedsiębiorstwa kierującego uczestników </a:t>
              </a:r>
              <a:r>
                <a:rPr lang="pl-PL" sz="1200" dirty="0" smtClean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na </a:t>
              </a: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usługę</a:t>
              </a: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667503" y="2123331"/>
              <a:ext cx="2953167" cy="6218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Przedstawiciel podmiotu realizującego usługę</a:t>
              </a:r>
            </a:p>
          </p:txBody>
        </p:sp>
        <p:sp>
          <p:nvSpPr>
            <p:cNvPr id="6165" name="Strzałka w dół 11"/>
            <p:cNvSpPr>
              <a:spLocks noChangeArrowheads="1"/>
            </p:cNvSpPr>
            <p:nvPr/>
          </p:nvSpPr>
          <p:spPr bwMode="auto">
            <a:xfrm>
              <a:off x="1419870" y="2949547"/>
              <a:ext cx="144016" cy="342976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  <p:sp>
          <p:nvSpPr>
            <p:cNvPr id="6166" name="Strzałka w dół 12"/>
            <p:cNvSpPr>
              <a:spLocks noChangeArrowheads="1"/>
            </p:cNvSpPr>
            <p:nvPr/>
          </p:nvSpPr>
          <p:spPr bwMode="auto">
            <a:xfrm>
              <a:off x="3845488" y="3053593"/>
              <a:ext cx="144016" cy="36205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  <p:sp>
          <p:nvSpPr>
            <p:cNvPr id="6167" name="Strzałka w dół 13"/>
            <p:cNvSpPr>
              <a:spLocks noChangeArrowheads="1"/>
            </p:cNvSpPr>
            <p:nvPr/>
          </p:nvSpPr>
          <p:spPr bwMode="auto">
            <a:xfrm>
              <a:off x="6676454" y="2771403"/>
              <a:ext cx="144016" cy="521120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</p:grpSp>
      <p:grpSp>
        <p:nvGrpSpPr>
          <p:cNvPr id="6149" name="Grupa 2"/>
          <p:cNvGrpSpPr>
            <a:grpSpLocks/>
          </p:cNvGrpSpPr>
          <p:nvPr/>
        </p:nvGrpSpPr>
        <p:grpSpPr bwMode="auto">
          <a:xfrm>
            <a:off x="1178819" y="4925409"/>
            <a:ext cx="1308560" cy="710002"/>
            <a:chOff x="1059830" y="4571603"/>
            <a:chExt cx="1305478" cy="708077"/>
          </a:xfrm>
        </p:grpSpPr>
        <p:sp>
          <p:nvSpPr>
            <p:cNvPr id="6157" name="Strzałka w dół 14"/>
            <p:cNvSpPr>
              <a:spLocks noChangeArrowheads="1"/>
            </p:cNvSpPr>
            <p:nvPr/>
          </p:nvSpPr>
          <p:spPr bwMode="auto">
            <a:xfrm>
              <a:off x="1635894" y="4571603"/>
              <a:ext cx="118680" cy="25379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059830" y="5003432"/>
              <a:ext cx="1305478" cy="2762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Pytania nr 1 - 3</a:t>
              </a:r>
            </a:p>
          </p:txBody>
        </p:sp>
      </p:grpSp>
      <p:grpSp>
        <p:nvGrpSpPr>
          <p:cNvPr id="6150" name="Grupa 19"/>
          <p:cNvGrpSpPr>
            <a:grpSpLocks/>
          </p:cNvGrpSpPr>
          <p:nvPr/>
        </p:nvGrpSpPr>
        <p:grpSpPr bwMode="auto">
          <a:xfrm>
            <a:off x="3131840" y="5013176"/>
            <a:ext cx="1308560" cy="637038"/>
            <a:chOff x="975629" y="4562281"/>
            <a:chExt cx="1305478" cy="635311"/>
          </a:xfrm>
        </p:grpSpPr>
        <p:sp>
          <p:nvSpPr>
            <p:cNvPr id="6155" name="Strzałka w dół 20"/>
            <p:cNvSpPr>
              <a:spLocks noChangeArrowheads="1"/>
            </p:cNvSpPr>
            <p:nvPr/>
          </p:nvSpPr>
          <p:spPr bwMode="auto">
            <a:xfrm>
              <a:off x="1550336" y="4562281"/>
              <a:ext cx="118680" cy="25379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975629" y="4921344"/>
              <a:ext cx="1305478" cy="2762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Pytania nr </a:t>
              </a:r>
              <a:r>
                <a:rPr lang="pl-PL" sz="1200" dirty="0" smtClean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1 </a:t>
              </a: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- 3</a:t>
              </a:r>
            </a:p>
          </p:txBody>
        </p:sp>
      </p:grpSp>
      <p:grpSp>
        <p:nvGrpSpPr>
          <p:cNvPr id="6151" name="Grupa 22"/>
          <p:cNvGrpSpPr>
            <a:grpSpLocks/>
          </p:cNvGrpSpPr>
          <p:nvPr/>
        </p:nvGrpSpPr>
        <p:grpSpPr bwMode="auto">
          <a:xfrm>
            <a:off x="5486958" y="4890979"/>
            <a:ext cx="1310151" cy="759234"/>
            <a:chOff x="1108248" y="4571603"/>
            <a:chExt cx="1305478" cy="757176"/>
          </a:xfrm>
        </p:grpSpPr>
        <p:sp>
          <p:nvSpPr>
            <p:cNvPr id="6153" name="Strzałka w dół 23"/>
            <p:cNvSpPr>
              <a:spLocks noChangeArrowheads="1"/>
            </p:cNvSpPr>
            <p:nvPr/>
          </p:nvSpPr>
          <p:spPr bwMode="auto">
            <a:xfrm>
              <a:off x="1635894" y="4571603"/>
              <a:ext cx="118680" cy="253794"/>
            </a:xfrm>
            <a:prstGeom prst="downArrow">
              <a:avLst>
                <a:gd name="adj1" fmla="val 50000"/>
                <a:gd name="adj2" fmla="val 499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108248" y="5020783"/>
              <a:ext cx="1305478" cy="3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Pytanie</a:t>
              </a:r>
              <a:r>
                <a:rPr lang="pl-PL" sz="1404" dirty="0"/>
                <a:t> </a:t>
              </a: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nr 1</a:t>
              </a:r>
            </a:p>
          </p:txBody>
        </p:sp>
      </p:grpSp>
      <p:sp>
        <p:nvSpPr>
          <p:cNvPr id="6152" name="pole tekstowe 22"/>
          <p:cNvSpPr txBox="1">
            <a:spLocks noChangeArrowheads="1"/>
          </p:cNvSpPr>
          <p:nvPr/>
        </p:nvSpPr>
        <p:spPr bwMode="auto">
          <a:xfrm>
            <a:off x="6594538" y="106659"/>
            <a:ext cx="2238242" cy="4632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l-PL" altLang="pl-PL" sz="2407"/>
          </a:p>
        </p:txBody>
      </p:sp>
    </p:spTree>
    <p:extLst>
      <p:ext uri="{BB962C8B-B14F-4D97-AF65-F5344CB8AC3E}">
        <p14:creationId xmlns:p14="http://schemas.microsoft.com/office/powerpoint/2010/main" val="13622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>
          <a:xfrm>
            <a:off x="784023" y="764123"/>
            <a:ext cx="7575957" cy="611298"/>
          </a:xfrm>
          <a:noFill/>
        </p:spPr>
        <p:txBody>
          <a:bodyPr/>
          <a:lstStyle/>
          <a:p>
            <a:pPr algn="ctr" eaLnBrk="1" hangingPunct="1"/>
            <a:r>
              <a:rPr lang="pl-PL" altLang="pl-PL" smtClean="0">
                <a:latin typeface="Times" panose="02020603050405020304" pitchFamily="18" charset="0"/>
              </a:rPr>
              <a:t>System oceny usług rozwojowych</a:t>
            </a:r>
            <a:endParaRPr lang="pl-PL" altLang="pl-PL" smtClean="0"/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4023" y="1222596"/>
            <a:ext cx="7575957" cy="4877649"/>
          </a:xfrm>
        </p:spPr>
        <p:txBody>
          <a:bodyPr/>
          <a:lstStyle/>
          <a:p>
            <a:pPr marL="0" indent="0" algn="ctr" eaLnBrk="1" hangingPunct="1"/>
            <a:r>
              <a:rPr lang="pl-PL" altLang="pl-PL" b="1" smtClean="0"/>
              <a:t>Ocena usług rozwojowych </a:t>
            </a:r>
            <a:endParaRPr lang="pl-PL" altLang="pl-PL" smtClean="0"/>
          </a:p>
          <a:p>
            <a:pPr marL="0" indent="0" eaLnBrk="1" hangingPunct="1"/>
            <a:r>
              <a:rPr lang="pl-PL" altLang="pl-PL" smtClean="0"/>
              <a:t>Ocena usług rozwojowych będzie wyliczana w oparciu o przypisane wagi do poszczególnych pytań ankiety za pomocą wzoru:</a:t>
            </a:r>
          </a:p>
          <a:p>
            <a:pPr marL="0" indent="0" algn="ctr" eaLnBrk="1" hangingPunct="1"/>
            <a:r>
              <a:rPr lang="pl-PL" altLang="pl-PL" b="1" smtClean="0"/>
              <a:t>0,5*P1 + 0,3*P2 + 0,2*P3</a:t>
            </a:r>
          </a:p>
          <a:p>
            <a:pPr marL="0" indent="0" eaLnBrk="1" hangingPunct="1"/>
            <a:endParaRPr lang="pl-PL" altLang="pl-PL" smtClean="0"/>
          </a:p>
          <a:p>
            <a:pPr marL="0" indent="0" eaLnBrk="1" hangingPunct="1">
              <a:buFontTx/>
              <a:buChar char="•"/>
            </a:pPr>
            <a:endParaRPr lang="pl-PL" altLang="pl-PL" smtClean="0"/>
          </a:p>
          <a:p>
            <a:pPr marL="0" indent="0" eaLnBrk="1" hangingPunct="1">
              <a:buFontTx/>
              <a:buChar char="•"/>
            </a:pPr>
            <a:endParaRPr lang="pl-PL" altLang="pl-PL" smtClean="0"/>
          </a:p>
          <a:p>
            <a:pPr marL="0" indent="0" eaLnBrk="1" hangingPunct="1">
              <a:buFontTx/>
              <a:buChar char="•"/>
            </a:pPr>
            <a:endParaRPr lang="pl-PL" altLang="pl-PL" smtClean="0"/>
          </a:p>
          <a:p>
            <a:pPr marL="0" indent="0" eaLnBrk="1" hangingPunct="1">
              <a:buFontTx/>
              <a:buChar char="•"/>
            </a:pPr>
            <a:endParaRPr lang="pl-PL" altLang="pl-PL" smtClean="0"/>
          </a:p>
        </p:txBody>
      </p:sp>
      <p:pic>
        <p:nvPicPr>
          <p:cNvPr id="7172" name="Picture 2" descr="C:\Users\szymon_kurek\AppData\Local\Microsoft\Windows\Temporary Internet Files\Content.IE5\52GDOLG0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29" y="3592969"/>
            <a:ext cx="1029973" cy="24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3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>
          <a:xfrm>
            <a:off x="691691" y="553989"/>
            <a:ext cx="7575957" cy="611298"/>
          </a:xfrm>
          <a:noFill/>
        </p:spPr>
        <p:txBody>
          <a:bodyPr/>
          <a:lstStyle/>
          <a:p>
            <a:pPr algn="ctr" eaLnBrk="1" hangingPunct="1"/>
            <a:r>
              <a:rPr lang="pl-PL" altLang="pl-PL" sz="321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 oceny usług rozwojowych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6512" y="867598"/>
            <a:ext cx="7903892" cy="503047"/>
          </a:xfrm>
        </p:spPr>
        <p:txBody>
          <a:bodyPr/>
          <a:lstStyle/>
          <a:p>
            <a:pPr marL="0" indent="0" algn="ctr" eaLnBrk="1" hangingPunct="1"/>
            <a:r>
              <a:rPr lang="pl-PL" altLang="pl-PL" dirty="0" smtClean="0"/>
              <a:t>Ocena usługi </a:t>
            </a:r>
          </a:p>
        </p:txBody>
      </p:sp>
      <p:sp>
        <p:nvSpPr>
          <p:cNvPr id="8196" name="pole tekstowe 5"/>
          <p:cNvSpPr txBox="1">
            <a:spLocks noChangeArrowheads="1"/>
          </p:cNvSpPr>
          <p:nvPr/>
        </p:nvSpPr>
        <p:spPr bwMode="auto">
          <a:xfrm>
            <a:off x="6594538" y="251524"/>
            <a:ext cx="2238242" cy="46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pl-PL" altLang="pl-PL" sz="2407"/>
          </a:p>
        </p:txBody>
      </p:sp>
      <p:grpSp>
        <p:nvGrpSpPr>
          <p:cNvPr id="8197" name="Grupa 2"/>
          <p:cNvGrpSpPr>
            <a:grpSpLocks/>
          </p:cNvGrpSpPr>
          <p:nvPr/>
        </p:nvGrpSpPr>
        <p:grpSpPr bwMode="auto">
          <a:xfrm>
            <a:off x="7664309" y="1119122"/>
            <a:ext cx="878741" cy="1286273"/>
            <a:chOff x="6375672" y="1566112"/>
            <a:chExt cx="876846" cy="1283978"/>
          </a:xfrm>
        </p:grpSpPr>
        <p:pic>
          <p:nvPicPr>
            <p:cNvPr id="8226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2438" y="1566112"/>
              <a:ext cx="31353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7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672" y="1963701"/>
              <a:ext cx="31353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986" y="1835299"/>
              <a:ext cx="31353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9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099" y="1718512"/>
              <a:ext cx="31353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946" y="2061412"/>
              <a:ext cx="31353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Picture 5" descr="C:\Users\szymon_kurek\AppData\Local\Microsoft\Windows\Temporary Internet Files\Content.IE5\XO89A6WF\MC90007871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4970" y="2164290"/>
              <a:ext cx="313532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8" name="Grupa 1"/>
          <p:cNvGrpSpPr>
            <a:grpSpLocks/>
          </p:cNvGrpSpPr>
          <p:nvPr/>
        </p:nvGrpSpPr>
        <p:grpSpPr bwMode="auto">
          <a:xfrm>
            <a:off x="817453" y="1119122"/>
            <a:ext cx="1732011" cy="1227371"/>
            <a:chOff x="699790" y="2051323"/>
            <a:chExt cx="1728192" cy="1224136"/>
          </a:xfrm>
        </p:grpSpPr>
        <p:pic>
          <p:nvPicPr>
            <p:cNvPr id="8208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17" y="2051323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871" y="2051323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903" y="2051323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910" y="2051323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959" y="2051323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88" y="2306601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20" y="2306601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927" y="2306601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20" y="2586249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927" y="2586249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934" y="2586249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90" y="2051323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861" y="2306601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893" y="2586249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2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883" y="2874281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3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934" y="2339355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4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927" y="2843411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7" descr="C:\Users\szymon_kurek\AppData\Local\Microsoft\Windows\Temporary Internet Files\Content.IE5\52GDOLG0\MC90007873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934" y="2874281"/>
              <a:ext cx="378023" cy="40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8" descr="C:\Users\szymon_kurek\AppData\Local\Microsoft\Windows\Temporary Internet Files\Content.IE5\LFG7WN0C\MC9000787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33" y="3605704"/>
            <a:ext cx="1681070" cy="14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upa 80"/>
          <p:cNvGrpSpPr>
            <a:grpSpLocks/>
          </p:cNvGrpSpPr>
          <p:nvPr/>
        </p:nvGrpSpPr>
        <p:grpSpPr bwMode="auto">
          <a:xfrm>
            <a:off x="2468276" y="1381788"/>
            <a:ext cx="1959708" cy="1638088"/>
            <a:chOff x="2345552" y="1377607"/>
            <a:chExt cx="1955325" cy="1633934"/>
          </a:xfrm>
        </p:grpSpPr>
        <p:sp>
          <p:nvSpPr>
            <p:cNvPr id="8206" name="Strzałka w prawo 73"/>
            <p:cNvSpPr>
              <a:spLocks noChangeArrowheads="1"/>
            </p:cNvSpPr>
            <p:nvPr/>
          </p:nvSpPr>
          <p:spPr bwMode="auto">
            <a:xfrm rot="2148429">
              <a:off x="2345552" y="1377607"/>
              <a:ext cx="1929860" cy="16339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  <p:sp>
          <p:nvSpPr>
            <p:cNvPr id="8207" name="pole tekstowe 74"/>
            <p:cNvSpPr txBox="1">
              <a:spLocks noChangeArrowheads="1"/>
            </p:cNvSpPr>
            <p:nvPr/>
          </p:nvSpPr>
          <p:spPr bwMode="auto">
            <a:xfrm>
              <a:off x="2716701" y="1943151"/>
              <a:ext cx="1584176" cy="39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l-PL" altLang="pl-PL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72/18=4</a:t>
              </a:r>
            </a:p>
          </p:txBody>
        </p:sp>
      </p:grpSp>
      <p:grpSp>
        <p:nvGrpSpPr>
          <p:cNvPr id="8201" name="Grupa 81"/>
          <p:cNvGrpSpPr>
            <a:grpSpLocks/>
          </p:cNvGrpSpPr>
          <p:nvPr/>
        </p:nvGrpSpPr>
        <p:grpSpPr bwMode="auto">
          <a:xfrm>
            <a:off x="5547053" y="1574412"/>
            <a:ext cx="2168198" cy="1638087"/>
            <a:chOff x="5416295" y="1570212"/>
            <a:chExt cx="2162195" cy="1633934"/>
          </a:xfrm>
        </p:grpSpPr>
        <p:sp>
          <p:nvSpPr>
            <p:cNvPr id="8204" name="Strzałka w prawo 82"/>
            <p:cNvSpPr>
              <a:spLocks noChangeArrowheads="1"/>
            </p:cNvSpPr>
            <p:nvPr/>
          </p:nvSpPr>
          <p:spPr bwMode="auto">
            <a:xfrm rot="9221666">
              <a:off x="5416295" y="1570212"/>
              <a:ext cx="2162195" cy="1633934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pl-PL" altLang="pl-PL" sz="2407"/>
            </a:p>
          </p:txBody>
        </p:sp>
        <p:sp>
          <p:nvSpPr>
            <p:cNvPr id="8205" name="pole tekstowe 84"/>
            <p:cNvSpPr txBox="1">
              <a:spLocks noChangeArrowheads="1"/>
            </p:cNvSpPr>
            <p:nvPr/>
          </p:nvSpPr>
          <p:spPr bwMode="auto">
            <a:xfrm>
              <a:off x="5884366" y="2093714"/>
              <a:ext cx="1584176" cy="399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pl-PL" altLang="pl-PL" sz="2000" dirty="0">
                  <a:solidFill>
                    <a:srgbClr val="002060"/>
                  </a:solidFill>
                  <a:cs typeface="Arial" panose="020B0604020202020204" pitchFamily="34" charset="0"/>
                </a:rPr>
                <a:t>21/6=3,5</a:t>
              </a:r>
            </a:p>
          </p:txBody>
        </p:sp>
      </p:grpSp>
      <p:sp>
        <p:nvSpPr>
          <p:cNvPr id="8202" name="pole tekstowe 78"/>
          <p:cNvSpPr txBox="1">
            <a:spLocks noChangeArrowheads="1"/>
          </p:cNvSpPr>
          <p:nvPr/>
        </p:nvSpPr>
        <p:spPr bwMode="auto">
          <a:xfrm>
            <a:off x="3850064" y="3067634"/>
            <a:ext cx="2166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l-PL" altLang="pl-PL" dirty="0">
                <a:solidFill>
                  <a:srgbClr val="002060"/>
                </a:solidFill>
                <a:cs typeface="Arial" panose="020B0604020202020204" pitchFamily="34" charset="0"/>
              </a:rPr>
              <a:t>0,5*4+0,5*3,5</a:t>
            </a:r>
          </a:p>
        </p:txBody>
      </p:sp>
      <p:sp>
        <p:nvSpPr>
          <p:cNvPr id="8203" name="pole tekstowe 79"/>
          <p:cNvSpPr txBox="1">
            <a:spLocks noChangeArrowheads="1"/>
          </p:cNvSpPr>
          <p:nvPr/>
        </p:nvSpPr>
        <p:spPr bwMode="auto">
          <a:xfrm>
            <a:off x="4571205" y="3976622"/>
            <a:ext cx="1012462" cy="46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l-PL" altLang="pl-PL" dirty="0">
                <a:solidFill>
                  <a:srgbClr val="002060"/>
                </a:solidFill>
                <a:cs typeface="Arial" panose="020B0604020202020204" pitchFamily="34" charset="0"/>
              </a:rPr>
              <a:t>3,75</a:t>
            </a:r>
          </a:p>
        </p:txBody>
      </p:sp>
    </p:spTree>
    <p:extLst>
      <p:ext uri="{BB962C8B-B14F-4D97-AF65-F5344CB8AC3E}">
        <p14:creationId xmlns:p14="http://schemas.microsoft.com/office/powerpoint/2010/main" val="34065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09788" y="1268760"/>
            <a:ext cx="7324434" cy="4045073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pl-PL" altLang="pl-P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Cele: </a:t>
            </a:r>
          </a:p>
          <a:p>
            <a:pPr marL="458480" indent="-45848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</a:t>
            </a:r>
            <a:r>
              <a:rPr lang="pl-PL" alt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wysokiej jakości usług</a:t>
            </a:r>
          </a:p>
          <a:p>
            <a:pPr marL="458480" indent="-45848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potwierdzenie </a:t>
            </a:r>
            <a:r>
              <a:rPr lang="pl-PL" alt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spełnienia wymagań </a:t>
            </a: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nałożonych rozporządzeniem KSU </a:t>
            </a:r>
            <a:r>
              <a:rPr lang="pl-PL" alt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zarejestrowane podmioty </a:t>
            </a:r>
          </a:p>
          <a:p>
            <a:pPr marL="458480" indent="-45848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 </a:t>
            </a:r>
            <a:r>
              <a:rPr lang="pl-PL" altLang="pl-P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obszarów do rozwoju </a:t>
            </a:r>
            <a:r>
              <a:rPr lang="pl-PL" altLang="pl-P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 kątem podnoszenia jakości </a:t>
            </a:r>
            <a:r>
              <a:rPr lang="pl-PL" altLang="pl-P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  <a:endParaRPr lang="pl-PL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570535" cy="148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Audyt funkcjonowania podmiotu</a:t>
            </a:r>
            <a:endParaRPr lang="pl-PL" altLang="pl-PL" sz="321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2" y="4005064"/>
            <a:ext cx="6896206" cy="18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62317" y="1063404"/>
            <a:ext cx="7509097" cy="29415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sz="180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weryfikacja podmiotów świadczących usługi rozwojowe,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oceny usług rozwojowych,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giełda usług,</a:t>
            </a:r>
          </a:p>
          <a:p>
            <a:pPr marL="343860" indent="-3438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wsparcie dystrybucji środków publicznych.</a:t>
            </a:r>
            <a:endParaRPr lang="pl-PL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l-PL" sz="234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 wyróżnia nasz portal?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 bwMode="auto">
          <a:xfrm>
            <a:off x="539552" y="4509120"/>
            <a:ext cx="7992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" name="Diagram 3"/>
          <p:cNvGraphicFramePr/>
          <p:nvPr>
            <p:extLst/>
          </p:nvPr>
        </p:nvGraphicFramePr>
        <p:xfrm>
          <a:off x="962317" y="1479369"/>
          <a:ext cx="6931278" cy="440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audytu</a:t>
            </a:r>
            <a:endParaRPr lang="pl-PL" altLang="pl-PL" sz="321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E968BF-747A-4DED-93A4-12080986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5E968BF-747A-4DED-93A4-12080986E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5E968BF-747A-4DED-93A4-12080986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5E968BF-747A-4DED-93A4-12080986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DFD3C3-4FC6-4EF8-ADA0-312C4257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1DFD3C3-4FC6-4EF8-ADA0-312C4257C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1DFD3C3-4FC6-4EF8-ADA0-312C4257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1DFD3C3-4FC6-4EF8-ADA0-312C4257C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4B707E-47F0-4B86-8BF8-8D0E851E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84B707E-47F0-4B86-8BF8-8D0E851E0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84B707E-47F0-4B86-8BF8-8D0E851E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84B707E-47F0-4B86-8BF8-8D0E851E0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3EA389-2E98-435F-8756-A52962CF1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C3EA389-2E98-435F-8756-A52962CF1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C3EA389-2E98-435F-8756-A52962CF1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C3EA389-2E98-435F-8756-A52962CF1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5B6FD-E039-4061-9E3B-5F9A2B6D2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C25B6FD-E039-4061-9E3B-5F9A2B6D2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C25B6FD-E039-4061-9E3B-5F9A2B6D2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C25B6FD-E039-4061-9E3B-5F9A2B6D2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7CC2F-3D86-494B-97F6-C136D3F1E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8FE7CC2F-3D86-494B-97F6-C136D3F1E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FE7CC2F-3D86-494B-97F6-C136D3F1E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FE7CC2F-3D86-494B-97F6-C136D3F1E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C6F49-AE79-459F-9CCB-31FCB2762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15EC6F49-AE79-459F-9CCB-31FCB2762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5EC6F49-AE79-459F-9CCB-31FCB2762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5EC6F49-AE79-459F-9CCB-31FCB2762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8D589-D22B-4329-ADC5-948B4CD24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E208D589-D22B-4329-ADC5-948B4CD24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E208D589-D22B-4329-ADC5-948B4CD24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E208D589-D22B-4329-ADC5-948B4CD24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1124744"/>
            <a:ext cx="705678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defTabSz="916960" eaLnBrk="0" fontAlgn="base" hangingPunct="0">
              <a:spcBef>
                <a:spcPct val="0"/>
              </a:spcBef>
              <a:spcAft>
                <a:spcPct val="0"/>
              </a:spcAft>
              <a:defRPr sz="2407" b="1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Zapraszamy, wejdź na </a:t>
            </a:r>
            <a:endParaRPr lang="pl-P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uslugirozwojowe.parp.gov.pl</a:t>
            </a:r>
          </a:p>
          <a:p>
            <a:pPr algn="ctr"/>
            <a:r>
              <a:rPr lang="pl-PL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3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altLang="pl-PL" sz="3600" dirty="0"/>
              <a:t>Infolinia Pn.-Pt. 8:00 – 18:00</a:t>
            </a:r>
          </a:p>
          <a:p>
            <a:pPr algn="ctr"/>
            <a:r>
              <a:rPr lang="pl-PL" altLang="pl-PL" sz="3600" dirty="0"/>
              <a:t>pod nr. tel. 801 808 108 </a:t>
            </a:r>
          </a:p>
          <a:p>
            <a:pPr algn="ctr"/>
            <a:r>
              <a:rPr lang="pl-PL" altLang="pl-PL" sz="3600" dirty="0">
                <a:hlinkClick r:id="rId2"/>
              </a:rPr>
              <a:t>info_uslugirozwojowe@parp.gov.pl</a:t>
            </a:r>
            <a:r>
              <a:rPr lang="pl-PL" altLang="pl-PL" sz="3600" dirty="0"/>
              <a:t> </a:t>
            </a:r>
          </a:p>
          <a:p>
            <a:pPr algn="ctr"/>
            <a:endParaRPr lang="pl-PL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72400" cy="1152128"/>
          </a:xfrm>
        </p:spPr>
        <p:txBody>
          <a:bodyPr/>
          <a:lstStyle/>
          <a:p>
            <a:pPr algn="ctr" defTabSz="920163">
              <a:defRPr/>
            </a:pPr>
            <a:r>
              <a:rPr lang="pl-PL" altLang="pl-PL" sz="32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Usługi rozwojowe</a:t>
            </a:r>
            <a:endParaRPr lang="pl-PL" altLang="pl-PL" sz="321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84784"/>
            <a:ext cx="7920880" cy="2160240"/>
          </a:xfrm>
        </p:spPr>
        <p:txBody>
          <a:bodyPr>
            <a:noAutofit/>
          </a:bodyPr>
          <a:lstStyle/>
          <a:p>
            <a:pPr marL="342900" indent="-342900" algn="just" defTabSz="9201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</a:t>
            </a:r>
          </a:p>
          <a:p>
            <a:pPr marL="342900" indent="-342900" algn="just" defTabSz="9201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podyplomowe</a:t>
            </a:r>
          </a:p>
          <a:p>
            <a:pPr marL="342900" indent="-342900" algn="just" defTabSz="9201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</a:t>
            </a:r>
          </a:p>
          <a:p>
            <a:pPr marL="342900" indent="-342900" algn="just" defTabSz="9201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Usługa o charakterze zawodowym</a:t>
            </a:r>
          </a:p>
          <a:p>
            <a:pPr marL="342900" indent="-342900" algn="just" defTabSz="920163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Egzamin</a:t>
            </a:r>
          </a:p>
          <a:p>
            <a:pPr marL="0" indent="0" algn="just" defTabSz="920163">
              <a:spcBef>
                <a:spcPts val="0"/>
              </a:spcBef>
              <a:defRPr/>
            </a:pPr>
            <a:endParaRPr lang="pl-PL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2166" lvl="1" indent="0" defTabSz="920163">
              <a:lnSpc>
                <a:spcPct val="100000"/>
              </a:lnSpc>
              <a:buFont typeface="Wingdings" pitchFamily="2" charset="2"/>
              <a:buNone/>
              <a:defRPr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762240" y="1124744"/>
            <a:ext cx="5681968" cy="4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>
              <a:defRPr/>
            </a:pPr>
            <a:r>
              <a:rPr lang="pl-PL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Usługi o charakterze szkoleniowym</a:t>
            </a:r>
            <a:endParaRPr lang="pl-PL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755576" y="3733960"/>
            <a:ext cx="5681968" cy="4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</a:bodyPr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>
              <a:defRPr/>
            </a:pPr>
            <a:r>
              <a:rPr lang="pl-PL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Usługi o charakterze doradczym</a:t>
            </a:r>
            <a:endParaRPr lang="pl-PL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683568" y="4149080"/>
            <a:ext cx="79208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18" tIns="0" rIns="92018" bIns="46009" numCol="1" anchor="t" anchorCtr="0" compatLnSpc="1">
            <a:prstTxWarp prst="textNoShape">
              <a:avLst/>
            </a:prstTxWarp>
            <a:noAutofit/>
          </a:bodyPr>
          <a:lstStyle>
            <a:lvl1pPr marL="345464" indent="-345464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1pPr>
            <a:lvl2pPr marL="747431" indent="-287349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2pPr>
            <a:lvl3pPr marL="1151013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5A1BD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3pPr>
            <a:lvl4pPr marL="1611092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B2BACF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4pPr>
            <a:lvl5pPr marL="2071175" indent="-230848" algn="l" defTabSz="920163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Times New Roman" pitchFamily="18" charset="0"/>
              </a:defRPr>
            </a:lvl5pPr>
            <a:lvl6pPr marL="2536098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001023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65949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930871" indent="-230848" algn="l" defTabSz="920163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C5A"/>
              </a:buClr>
              <a:buSzPct val="9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kern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Doradztwo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kern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900" kern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pl-PL" kern="0" smtClean="0">
              <a:solidFill>
                <a:srgbClr val="002060"/>
              </a:solidFill>
            </a:endParaRPr>
          </a:p>
          <a:p>
            <a:pPr marL="402166" lvl="1" indent="0">
              <a:lnSpc>
                <a:spcPct val="100000"/>
              </a:lnSpc>
              <a:buFont typeface="Wingdings" pitchFamily="2" charset="2"/>
              <a:buNone/>
              <a:defRPr/>
            </a:pPr>
            <a:endParaRPr lang="pl-PL" kern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45024"/>
            <a:ext cx="2374032" cy="21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1909809"/>
            <a:ext cx="1902960" cy="647898"/>
          </a:xfrm>
          <a:prstGeom prst="rect">
            <a:avLst/>
          </a:prstGeom>
          <a:noFill/>
        </p:spPr>
        <p:txBody>
          <a:bodyPr wrap="square"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Przedsiębiorcy i pracownicy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652120" y="1772816"/>
            <a:ext cx="3036023" cy="1201896"/>
          </a:xfrm>
          <a:prstGeom prst="rect">
            <a:avLst/>
          </a:prstGeom>
          <a:noFill/>
        </p:spPr>
        <p:txBody>
          <a:bodyPr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Instytucje Zarządzające</a:t>
            </a:r>
          </a:p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Regionalnymi Programami </a:t>
            </a: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Operacyjnymi (RPO)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załka w dół 2"/>
          <p:cNvSpPr>
            <a:spLocks noChangeArrowheads="1"/>
          </p:cNvSpPr>
          <p:nvPr/>
        </p:nvSpPr>
        <p:spPr bwMode="auto">
          <a:xfrm>
            <a:off x="1475918" y="2876505"/>
            <a:ext cx="143491" cy="566429"/>
          </a:xfrm>
          <a:prstGeom prst="downArrow">
            <a:avLst>
              <a:gd name="adj1" fmla="val 50000"/>
              <a:gd name="adj2" fmla="val 49835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trzałka w dół 13"/>
          <p:cNvSpPr>
            <a:spLocks noChangeArrowheads="1"/>
          </p:cNvSpPr>
          <p:nvPr/>
        </p:nvSpPr>
        <p:spPr bwMode="auto">
          <a:xfrm>
            <a:off x="7176541" y="2945886"/>
            <a:ext cx="146983" cy="52215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60111" y="1909809"/>
            <a:ext cx="3036023" cy="647898"/>
          </a:xfrm>
          <a:prstGeom prst="rect">
            <a:avLst/>
          </a:prstGeom>
          <a:noFill/>
        </p:spPr>
        <p:txBody>
          <a:bodyPr lIns="92994" tIns="46496" rIns="92994" bIns="46496">
            <a:spAutoFit/>
          </a:bodyPr>
          <a:lstStyle/>
          <a:p>
            <a:pPr algn="ctr" defTabSz="9300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Podmioty świadczące usługi</a:t>
            </a:r>
            <a:endParaRPr lang="pl-P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załka w dół 13"/>
          <p:cNvSpPr>
            <a:spLocks noChangeArrowheads="1"/>
          </p:cNvSpPr>
          <p:nvPr/>
        </p:nvSpPr>
        <p:spPr bwMode="auto">
          <a:xfrm>
            <a:off x="4204632" y="2924944"/>
            <a:ext cx="146983" cy="522150"/>
          </a:xfrm>
          <a:prstGeom prst="downArrow">
            <a:avLst>
              <a:gd name="adj1" fmla="val 50000"/>
              <a:gd name="adj2" fmla="val 50364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994" tIns="46496" rIns="92994" bIns="46496"/>
          <a:lstStyle/>
          <a:p>
            <a:pPr defTabSz="930034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447094"/>
            <a:ext cx="1584176" cy="149407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509061"/>
            <a:ext cx="1440160" cy="1432107"/>
          </a:xfrm>
          <a:prstGeom prst="rect">
            <a:avLst/>
          </a:prstGeom>
        </p:spPr>
      </p:pic>
      <p:pic>
        <p:nvPicPr>
          <p:cNvPr id="11" name="Obraz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30" y="3509061"/>
            <a:ext cx="1656184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Dla kogo jest to narzędzie?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827584" y="3284984"/>
            <a:ext cx="7920880" cy="26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20163">
              <a:lnSpc>
                <a:spcPct val="100000"/>
              </a:lnSpc>
              <a:spcBef>
                <a:spcPts val="0"/>
              </a:spcBef>
              <a:defRPr/>
            </a:pPr>
            <a:r>
              <a:rPr lang="x-none" sz="19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Rejestracja oraz korzystanie z </a:t>
            </a: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bazy ofert</a:t>
            </a:r>
            <a:r>
              <a:rPr lang="x-none" sz="19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jest </a:t>
            </a:r>
            <a:r>
              <a:rPr lang="x-none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dobrowolne i bezpłatne.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Rejestracja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</a:t>
            </a: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trybie ciągłym</a:t>
            </a:r>
            <a:r>
              <a:rPr lang="x-none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endParaRPr lang="pl-PL" sz="1900" b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 algn="just" defTabSz="920163">
              <a:lnSpc>
                <a:spcPct val="100000"/>
              </a:lnSpc>
              <a:spcBef>
                <a:spcPts val="0"/>
              </a:spcBef>
              <a:defRPr/>
            </a:pPr>
            <a:endParaRPr lang="pl-PL" sz="19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indent="-342900" algn="just" defTabSz="920163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Każdy użytkownik podczas rejestracji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zobowiązany jest do zapoznania się z regulaminem i jego akceptacji.</a:t>
            </a:r>
          </a:p>
          <a:p>
            <a:pPr marL="0" indent="0" algn="just" defTabSz="920163">
              <a:lnSpc>
                <a:spcPct val="100000"/>
              </a:lnSpc>
              <a:spcBef>
                <a:spcPts val="0"/>
              </a:spcBef>
              <a:defRPr/>
            </a:pPr>
            <a:endParaRPr lang="pl-PL" sz="1900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8866" indent="-348866" algn="just" defTabSz="920163">
              <a:lnSpc>
                <a:spcPct val="100000"/>
              </a:lnSpc>
              <a:spcBef>
                <a:spcPts val="0"/>
              </a:spcBef>
              <a:buFontTx/>
              <a:buChar char="•"/>
              <a:defRPr/>
            </a:pP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Przeglądanie ofert </a:t>
            </a:r>
            <a:r>
              <a:rPr lang="pl-PL" sz="19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usług rozwojowych zamieszczonych w bazie </a:t>
            </a:r>
            <a:r>
              <a:rPr lang="pl-PL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nie wymaga rejestracji</a:t>
            </a:r>
            <a:endParaRPr lang="pl-PL" sz="1900" i="1" dirty="0" smtClean="0">
              <a:solidFill>
                <a:srgbClr val="00206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8866" indent="-348866" algn="just" defTabSz="920163">
              <a:lnSpc>
                <a:spcPct val="100000"/>
              </a:lnSpc>
              <a:buFontTx/>
              <a:buChar char="•"/>
              <a:defRPr/>
            </a:pPr>
            <a:endParaRPr lang="pl-PL" dirty="0" smtClean="0">
              <a:solidFill>
                <a:srgbClr val="002060"/>
              </a:solidFill>
              <a:ea typeface="MS PGothic" pitchFamily="34" charset="-128"/>
            </a:endParaRPr>
          </a:p>
          <a:p>
            <a:pPr marL="402166" lvl="1" indent="0" defTabSz="920163">
              <a:lnSpc>
                <a:spcPct val="100000"/>
              </a:lnSpc>
              <a:buFont typeface="Wingdings" pitchFamily="2" charset="2"/>
              <a:buNone/>
              <a:defRPr/>
            </a:pPr>
            <a:endParaRPr lang="pl-PL" dirty="0">
              <a:solidFill>
                <a:srgbClr val="00206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628800"/>
            <a:ext cx="5419048" cy="1276190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Podstawowe zasady korzystania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Podstawowe zasady korzystania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115616" y="2708920"/>
            <a:ext cx="1944216" cy="1531241"/>
            <a:chOff x="827584" y="1340769"/>
            <a:chExt cx="2448272" cy="2034317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388" y="1340769"/>
              <a:ext cx="1584176" cy="1494074"/>
            </a:xfrm>
            <a:prstGeom prst="rect">
              <a:avLst/>
            </a:prstGeom>
          </p:spPr>
        </p:pic>
        <p:sp>
          <p:nvSpPr>
            <p:cNvPr id="9" name="Symbol zastępczy zawartości 2"/>
            <p:cNvSpPr txBox="1">
              <a:spLocks/>
            </p:cNvSpPr>
            <p:nvPr/>
          </p:nvSpPr>
          <p:spPr>
            <a:xfrm>
              <a:off x="827584" y="2924944"/>
              <a:ext cx="2448272" cy="4501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20163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pl-PL" sz="1800" dirty="0" smtClean="0">
                  <a:solidFill>
                    <a:srgbClr val="002060"/>
                  </a:solidFill>
                  <a:ea typeface="MS PGothic" pitchFamily="34" charset="-128"/>
                </a:rPr>
                <a:t>Usługi komercyjne</a:t>
              </a: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6228184" y="2564904"/>
            <a:ext cx="2065103" cy="1838459"/>
            <a:chOff x="827584" y="3736106"/>
            <a:chExt cx="2448272" cy="2357190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3736106"/>
              <a:ext cx="1653952" cy="1493094"/>
            </a:xfrm>
            <a:prstGeom prst="rect">
              <a:avLst/>
            </a:prstGeom>
          </p:spPr>
        </p:pic>
        <p:sp>
          <p:nvSpPr>
            <p:cNvPr id="10" name="Symbol zastępczy zawartości 2"/>
            <p:cNvSpPr txBox="1">
              <a:spLocks/>
            </p:cNvSpPr>
            <p:nvPr/>
          </p:nvSpPr>
          <p:spPr>
            <a:xfrm>
              <a:off x="827584" y="5157192"/>
              <a:ext cx="2448272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20163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pl-PL" sz="1800" dirty="0" smtClean="0">
                  <a:solidFill>
                    <a:srgbClr val="002060"/>
                  </a:solidFill>
                  <a:ea typeface="MS PGothic" pitchFamily="34" charset="-128"/>
                </a:rPr>
                <a:t>Usługi współfinansowane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3347864" y="4581128"/>
            <a:ext cx="2088232" cy="864096"/>
            <a:chOff x="157946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14" name="Prostokąt zaokrąglony 13"/>
            <p:cNvSpPr/>
            <p:nvPr/>
          </p:nvSpPr>
          <p:spPr>
            <a:xfrm>
              <a:off x="157946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rostokąt 14"/>
            <p:cNvSpPr/>
            <p:nvPr/>
          </p:nvSpPr>
          <p:spPr>
            <a:xfrm>
              <a:off x="1660327" y="775931"/>
              <a:ext cx="1348403" cy="1754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920163">
                <a:defRPr/>
              </a:pPr>
              <a:r>
                <a:rPr lang="pl-PL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Rozporządzenie KSU</a:t>
              </a:r>
              <a:endParaRPr lang="pl-PL" dirty="0">
                <a:solidFill>
                  <a:srgbClr val="002060"/>
                </a:solidFill>
                <a:ea typeface="MS PGothic" pitchFamily="34" charset="-128"/>
              </a:endParaRPr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3635896" y="1495392"/>
            <a:ext cx="1800200" cy="565456"/>
            <a:chOff x="157946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17" name="Prostokąt zaokrąglony 16"/>
            <p:cNvSpPr/>
            <p:nvPr/>
          </p:nvSpPr>
          <p:spPr>
            <a:xfrm>
              <a:off x="157946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660327" y="775931"/>
              <a:ext cx="1348403" cy="17546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920163">
                <a:defRPr/>
              </a:pPr>
              <a:r>
                <a:rPr lang="pl-PL" dirty="0" smtClean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Regulamin</a:t>
              </a:r>
              <a:endParaRPr lang="pl-PL" dirty="0">
                <a:solidFill>
                  <a:srgbClr val="002060"/>
                </a:solidFill>
                <a:ea typeface="MS PGothic" pitchFamily="34" charset="-128"/>
              </a:endParaRPr>
            </a:p>
          </p:txBody>
        </p:sp>
      </p:grpSp>
      <p:cxnSp>
        <p:nvCxnSpPr>
          <p:cNvPr id="20" name="Łącznik prosty ze strzałką 19"/>
          <p:cNvCxnSpPr/>
          <p:nvPr/>
        </p:nvCxnSpPr>
        <p:spPr bwMode="auto">
          <a:xfrm flipH="1">
            <a:off x="2724473" y="2043798"/>
            <a:ext cx="833080" cy="69039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 bwMode="auto">
          <a:xfrm>
            <a:off x="5436096" y="2060848"/>
            <a:ext cx="864096" cy="6096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 bwMode="auto">
          <a:xfrm flipV="1">
            <a:off x="5553405" y="4293096"/>
            <a:ext cx="741973" cy="4793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3419872" y="2636912"/>
            <a:ext cx="2088232" cy="864096"/>
            <a:chOff x="1579467" y="702986"/>
            <a:chExt cx="1494293" cy="1900554"/>
          </a:xfrm>
          <a:scene3d>
            <a:camera prst="orthographicFront"/>
            <a:lightRig rig="chilly" dir="t"/>
          </a:scene3d>
        </p:grpSpPr>
        <p:sp>
          <p:nvSpPr>
            <p:cNvPr id="31" name="Prostokąt zaokrąglony 30"/>
            <p:cNvSpPr/>
            <p:nvPr/>
          </p:nvSpPr>
          <p:spPr>
            <a:xfrm>
              <a:off x="1579467" y="702986"/>
              <a:ext cx="1494293" cy="1900554"/>
            </a:xfrm>
            <a:prstGeom prst="roundRect">
              <a:avLst/>
            </a:prstGeom>
            <a:solidFill>
              <a:srgbClr val="FF660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0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rostokąt 31"/>
            <p:cNvSpPr/>
            <p:nvPr/>
          </p:nvSpPr>
          <p:spPr>
            <a:xfrm>
              <a:off x="1660327" y="775931"/>
              <a:ext cx="1348403" cy="17546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920163">
                <a:defRPr/>
              </a:pPr>
              <a:r>
                <a:rPr lang="pl-PL" sz="1200" dirty="0" smtClean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Zasady </a:t>
              </a:r>
              <a:r>
                <a:rPr lang="pl-PL" sz="1200" dirty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funkcjonowania Podmiotów zarejestrowanych w </a:t>
              </a:r>
              <a:r>
                <a:rPr lang="pl-PL" sz="1200" dirty="0" smtClean="0">
                  <a:solidFill>
                    <a:srgbClr val="002060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KSU</a:t>
              </a:r>
              <a:endParaRPr lang="pl-PL" sz="1200" dirty="0">
                <a:solidFill>
                  <a:srgbClr val="002060"/>
                </a:solidFill>
                <a:ea typeface="MS PGothic" pitchFamily="34" charset="-128"/>
              </a:endParaRPr>
            </a:p>
          </p:txBody>
        </p:sp>
      </p:grpSp>
      <p:cxnSp>
        <p:nvCxnSpPr>
          <p:cNvPr id="33" name="Łącznik prosty ze strzałką 32"/>
          <p:cNvCxnSpPr/>
          <p:nvPr/>
        </p:nvCxnSpPr>
        <p:spPr bwMode="auto">
          <a:xfrm>
            <a:off x="4486493" y="2139338"/>
            <a:ext cx="13499" cy="425566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 bwMode="auto">
          <a:xfrm>
            <a:off x="4463988" y="3573016"/>
            <a:ext cx="0" cy="95973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ysDot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17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1327588"/>
            <a:ext cx="3752378" cy="504055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E07D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Prawa</a:t>
            </a:r>
            <a:endParaRPr lang="pl-PL" dirty="0">
              <a:solidFill>
                <a:srgbClr val="E07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Symbol zastępczy zawartości 2"/>
          <p:cNvSpPr>
            <a:spLocks noGrp="1"/>
          </p:cNvSpPr>
          <p:nvPr>
            <p:ph sz="half" idx="2"/>
          </p:nvPr>
        </p:nvSpPr>
        <p:spPr>
          <a:xfrm>
            <a:off x="683568" y="1831643"/>
            <a:ext cx="3752378" cy="3960440"/>
          </a:xfrm>
        </p:spPr>
        <p:txBody>
          <a:bodyPr/>
          <a:lstStyle/>
          <a:p>
            <a:pPr marL="0" indent="0" algn="just">
              <a:lnSpc>
                <a:spcPct val="100000"/>
              </a:lnSpc>
            </a:pPr>
            <a:endParaRPr lang="pl-PL" sz="1500" dirty="0">
              <a:solidFill>
                <a:srgbClr val="002060"/>
              </a:solidFill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 </a:t>
            </a:r>
            <a:r>
              <a:rPr lang="pl-PL" sz="148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historii </a:t>
            </a:r>
            <a:r>
              <a:rPr lang="pl-PL" sz="14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świadczonych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</a:t>
            </a:r>
            <a:r>
              <a:rPr lang="pl-PL" sz="14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ich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 </a:t>
            </a:r>
          </a:p>
          <a:p>
            <a:pPr marL="285750" lvl="1" indent="-28575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</a:pPr>
            <a:endParaRPr lang="pl-PL" sz="14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48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odmowa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8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48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uzasadnionych przypadkach)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przyjęcia uczestnika </a:t>
            </a:r>
            <a:r>
              <a:rPr lang="pl-PL" sz="14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usługę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rozwojową</a:t>
            </a:r>
            <a:endParaRPr lang="pl-PL" sz="148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</a:pPr>
            <a:endParaRPr lang="pl-PL" sz="14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odpowiedź na komentarz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uczestnika </a:t>
            </a:r>
            <a:r>
              <a:rPr lang="pl-PL" sz="14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rozwojowej</a:t>
            </a:r>
          </a:p>
          <a:p>
            <a:pPr marL="285750" lvl="1" indent="-28575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</a:pPr>
            <a:endParaRPr lang="pl-PL" sz="14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odrzucenie zmiany regulaminu </a:t>
            </a:r>
            <a:r>
              <a:rPr lang="pl-PL" sz="148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(skutek - zawieszenie konta użytkownika, ale nie profilu podmiotu) </a:t>
            </a:r>
            <a:endParaRPr lang="pl-PL" sz="1400" i="1" dirty="0">
              <a:solidFill>
                <a:srgbClr val="002060"/>
              </a:solidFill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400" i="1" dirty="0">
              <a:solidFill>
                <a:srgbClr val="002060"/>
              </a:solidFill>
            </a:endParaRPr>
          </a:p>
          <a:p>
            <a:pPr marL="347663" indent="-347663" algn="just">
              <a:lnSpc>
                <a:spcPct val="100000"/>
              </a:lnSpc>
            </a:pPr>
            <a:endParaRPr lang="pl-PL" sz="14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571401" y="1248865"/>
            <a:ext cx="4053572" cy="576063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pl-PL" dirty="0" smtClean="0">
                <a:solidFill>
                  <a:srgbClr val="E07D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Obowiązki </a:t>
            </a:r>
            <a:endParaRPr lang="pl-PL" dirty="0">
              <a:solidFill>
                <a:srgbClr val="E07D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4571401" y="1831644"/>
            <a:ext cx="4053572" cy="3960440"/>
          </a:xfrm>
        </p:spPr>
        <p:txBody>
          <a:bodyPr/>
          <a:lstStyle/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48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wystawianie dokumentów księgowych 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poświadczających </a:t>
            </a:r>
            <a:r>
              <a:rPr lang="pl-PL" sz="14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realizację usługi dla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 z dofinansowaniem EFS</a:t>
            </a:r>
          </a:p>
          <a:p>
            <a:pPr marL="0" lvl="1" indent="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endParaRPr lang="pl-PL" sz="14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wydawanie zaświadczeń </a:t>
            </a:r>
            <a:r>
              <a:rPr lang="pl-PL" sz="14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ukończeniu usługi dla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 z dofinansowaniem EFS</a:t>
            </a: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endParaRPr lang="pl-PL" sz="14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aktualizowanie </a:t>
            </a:r>
            <a:r>
              <a:rPr lang="pl-PL" sz="148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listy </a:t>
            </a: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i ich statusów</a:t>
            </a:r>
            <a:endParaRPr lang="pl-PL" sz="148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endParaRPr lang="pl-PL" sz="148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7663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Font typeface="Wingdings" pitchFamily="2" charset="2"/>
              <a:buChar char="ü"/>
            </a:pPr>
            <a:r>
              <a:rPr lang="pl-PL" sz="148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sz="148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możliwienie monitorowania usług </a:t>
            </a:r>
            <a:r>
              <a:rPr lang="pl-PL" sz="148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miejscu ich świadczenia </a:t>
            </a:r>
            <a:r>
              <a:rPr lang="pl-PL" sz="148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 przypadku, </a:t>
            </a:r>
            <a:r>
              <a:rPr lang="pl-PL" sz="148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</a:t>
            </a:r>
            <a:r>
              <a:rPr lang="pl-PL" sz="148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8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usłudze </a:t>
            </a:r>
            <a:r>
              <a:rPr lang="pl-PL" sz="148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bierze uczestnik z dofinansowaniem EFS)</a:t>
            </a:r>
            <a:endParaRPr lang="pl-PL" sz="148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eaLnBrk="1" hangingPunct="1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None/>
            </a:pPr>
            <a:endParaRPr lang="pl-PL" sz="1500" i="1" dirty="0">
              <a:solidFill>
                <a:srgbClr val="002060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85800" y="188641"/>
            <a:ext cx="7772400" cy="1152128"/>
          </a:xfrm>
          <a:prstGeom prst="rect">
            <a:avLst/>
          </a:prstGeom>
        </p:spPr>
        <p:txBody>
          <a:bodyPr/>
          <a:lstStyle>
            <a:lvl1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MS PGothic" pitchFamily="34" charset="-128"/>
                <a:cs typeface="Times New Roman" pitchFamily="18" charset="0"/>
              </a:defRPr>
            </a:lvl1pPr>
            <a:lvl2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2pPr>
            <a:lvl3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3pPr>
            <a:lvl4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4pPr>
            <a:lvl5pPr algn="l" defTabSz="92016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5pPr>
            <a:lvl6pPr marL="464924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6pPr>
            <a:lvl7pPr marL="92984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7pPr>
            <a:lvl8pPr marL="1394773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8pPr>
            <a:lvl9pPr marL="1859699" algn="l" defTabSz="920163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  <a:ea typeface="ＭＳ Ｐゴシック" pitchFamily="-44" charset="-128"/>
              </a:defRPr>
            </a:lvl9pPr>
          </a:lstStyle>
          <a:p>
            <a:pPr algn="ctr">
              <a:defRPr/>
            </a:pPr>
            <a:r>
              <a:rPr lang="pl-PL" altLang="pl-PL" sz="321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Prawa i obowiązki podmiotu świadczącego usługi</a:t>
            </a:r>
            <a:endParaRPr lang="pl-PL" altLang="pl-PL" sz="321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5" grpId="0" build="p"/>
      <p:bldP spid="4" grpId="0" build="p"/>
      <p:bldP spid="8" grpId="0" build="p"/>
    </p:bldLst>
  </p:timing>
</p:sld>
</file>

<file path=ppt/theme/theme1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11570</TotalTime>
  <Words>1525</Words>
  <Application>Microsoft Office PowerPoint</Application>
  <PresentationFormat>Pokaz na ekranie (4:3)</PresentationFormat>
  <Paragraphs>333</Paragraphs>
  <Slides>41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50" baseType="lpstr">
      <vt:lpstr>MS PGothic</vt:lpstr>
      <vt:lpstr>MS PGothic</vt:lpstr>
      <vt:lpstr>Arial</vt:lpstr>
      <vt:lpstr>Calibri</vt:lpstr>
      <vt:lpstr>Times</vt:lpstr>
      <vt:lpstr>Times New Roman</vt:lpstr>
      <vt:lpstr>Wingdings</vt:lpstr>
      <vt:lpstr>3_Blank Presentation</vt:lpstr>
      <vt:lpstr>2_Blank Presentation</vt:lpstr>
      <vt:lpstr>Prezentacja programu PowerPoint</vt:lpstr>
      <vt:lpstr>Dlaczego powstała  Baza Usług Rozwojowych?</vt:lpstr>
      <vt:lpstr>Prezentacja programu PowerPoint</vt:lpstr>
      <vt:lpstr>Prezentacja programu PowerPoint</vt:lpstr>
      <vt:lpstr>Usługi rozwojowe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I. Informacje podstawowe II. Kryteria dodatkowe </vt:lpstr>
      <vt:lpstr>Prezentacja programu PowerPoint</vt:lpstr>
      <vt:lpstr>Prezentacja programu PowerPoint</vt:lpstr>
      <vt:lpstr>Prezentacja programu PowerPoint</vt:lpstr>
      <vt:lpstr>Prezentacja programu PowerPoint</vt:lpstr>
      <vt:lpstr> 8. Inne informacje nt. Podmiotu np.: posiadane licencje, akredytacje, certyfikaty  Dodatkowo Podmiot ma możliwość załączenia maksymalnie 5 dokumentów (np. referencji) - pojedynczy załącznik nie może przekraczać 1 MB.  W tym miejscu możliwe jest także odesłanie do strony internetowej Podmiotu: Więcej informacji znajduje się na stronie internetowej…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Karta usługi – najważniejsze elementy</vt:lpstr>
      <vt:lpstr>Pole: Główny cel usługi</vt:lpstr>
      <vt:lpstr>System oceny usług rozwojowych</vt:lpstr>
      <vt:lpstr>System oceny usług rozwojowych</vt:lpstr>
      <vt:lpstr>System oceny usług rozwojowych</vt:lpstr>
      <vt:lpstr>System oceny usług rozwojowych</vt:lpstr>
      <vt:lpstr>System oceny usług rozwojowych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Popławska Agnieszka</dc:creator>
  <cp:lastModifiedBy>Kurek Szymon</cp:lastModifiedBy>
  <cp:revision>487</cp:revision>
  <cp:lastPrinted>2016-10-19T15:16:13Z</cp:lastPrinted>
  <dcterms:created xsi:type="dcterms:W3CDTF">2014-08-21T07:08:16Z</dcterms:created>
  <dcterms:modified xsi:type="dcterms:W3CDTF">2016-11-04T15:26:48Z</dcterms:modified>
</cp:coreProperties>
</file>